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83" r:id="rId2"/>
    <p:sldId id="330" r:id="rId3"/>
    <p:sldId id="620" r:id="rId4"/>
    <p:sldId id="628" r:id="rId5"/>
    <p:sldId id="1152" r:id="rId6"/>
    <p:sldId id="565" r:id="rId7"/>
    <p:sldId id="1272" r:id="rId8"/>
    <p:sldId id="542" r:id="rId9"/>
    <p:sldId id="1261" r:id="rId10"/>
    <p:sldId id="1336" r:id="rId11"/>
    <p:sldId id="1306" r:id="rId12"/>
    <p:sldId id="618" r:id="rId13"/>
    <p:sldId id="1247" r:id="rId14"/>
    <p:sldId id="334" r:id="rId15"/>
    <p:sldId id="1307" r:id="rId16"/>
    <p:sldId id="61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9051"/>
    <a:srgbClr val="CDE8B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12"/>
    <p:restoredTop sz="85042"/>
  </p:normalViewPr>
  <p:slideViewPr>
    <p:cSldViewPr snapToGrid="0" snapToObjects="1">
      <p:cViewPr varScale="1">
        <p:scale>
          <a:sx n="106" d="100"/>
          <a:sy n="106" d="100"/>
        </p:scale>
        <p:origin x="1272" y="176"/>
      </p:cViewPr>
      <p:guideLst>
        <p:guide orient="horz" pos="2160"/>
        <p:guide pos="384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jpeg>
</file>

<file path=ppt/media/image11.jpeg>
</file>

<file path=ppt/media/image12.jpeg>
</file>

<file path=ppt/media/image13.png>
</file>

<file path=ppt/media/image14.jpeg>
</file>

<file path=ppt/media/image15.jpeg>
</file>

<file path=ppt/media/image16.jpeg>
</file>

<file path=ppt/media/image17.jpg>
</file>

<file path=ppt/media/image18.jpg>
</file>

<file path=ppt/media/image19.png>
</file>

<file path=ppt/media/image2.tif>
</file>

<file path=ppt/media/image21.tiff>
</file>

<file path=ppt/media/image22.tiff>
</file>

<file path=ppt/media/image23.png>
</file>

<file path=ppt/media/image24.jpg>
</file>

<file path=ppt/media/image25.jpeg>
</file>

<file path=ppt/media/image26.jpeg>
</file>

<file path=ppt/media/image27.jpg>
</file>

<file path=ppt/media/image28.jpg>
</file>

<file path=ppt/media/image29.jpg>
</file>

<file path=ppt/media/image3.jp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770ED0A-8BFD-D54B-9A28-EFBE87F016A4}" type="datetimeFigureOut">
              <a:rPr lang="en-US" smtClean="0"/>
              <a:t>7/26/25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AB718C1-BCA2-CC44-A0A9-96C5595E6FCB}" type="slidenum">
              <a:rPr lang="en-US" smtClean="0"/>
              <a:t>‹#›</a:t>
            </a:fld>
            <a:endParaRPr lang="en-US"/>
          </a:p>
        </p:txBody>
      </p:sp>
    </p:spTree>
    <p:extLst>
      <p:ext uri="{BB962C8B-B14F-4D97-AF65-F5344CB8AC3E}">
        <p14:creationId xmlns:p14="http://schemas.microsoft.com/office/powerpoint/2010/main" val="147925624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73D2E8-E5E6-8F4C-92B2-A264A0CA8926}" type="slidenum">
              <a:rPr lang="en-US" smtClean="0"/>
              <a:t>1</a:t>
            </a:fld>
            <a:endParaRPr lang="en-US"/>
          </a:p>
        </p:txBody>
      </p:sp>
    </p:spTree>
    <p:extLst>
      <p:ext uri="{BB962C8B-B14F-4D97-AF65-F5344CB8AC3E}">
        <p14:creationId xmlns:p14="http://schemas.microsoft.com/office/powerpoint/2010/main" val="36477624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5850AF-4255-7548-94FF-A19690B0F18D}" type="slidenum">
              <a:rPr lang="en-US" smtClean="0"/>
              <a:t>10</a:t>
            </a:fld>
            <a:endParaRPr lang="en-US"/>
          </a:p>
        </p:txBody>
      </p:sp>
    </p:spTree>
    <p:extLst>
      <p:ext uri="{BB962C8B-B14F-4D97-AF65-F5344CB8AC3E}">
        <p14:creationId xmlns:p14="http://schemas.microsoft.com/office/powerpoint/2010/main" val="977953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go to the </a:t>
            </a:r>
            <a:r>
              <a:rPr lang="en-US" dirty="0" err="1"/>
              <a:t>iDigBio</a:t>
            </a:r>
            <a:r>
              <a:rPr lang="en-US" dirty="0"/>
              <a:t> website – </a:t>
            </a:r>
            <a:r>
              <a:rPr lang="en-US" dirty="0" err="1"/>
              <a:t>idigbio.org</a:t>
            </a:r>
            <a:r>
              <a:rPr lang="en-US" dirty="0"/>
              <a:t> – you’ll see a map that shows the density of specimen coverage – specimens cover most of the globe.</a:t>
            </a:r>
          </a:p>
        </p:txBody>
      </p:sp>
      <p:sp>
        <p:nvSpPr>
          <p:cNvPr id="4" name="Slide Number Placeholder 3"/>
          <p:cNvSpPr>
            <a:spLocks noGrp="1"/>
          </p:cNvSpPr>
          <p:nvPr>
            <p:ph type="sldNum" sz="quarter" idx="5"/>
          </p:nvPr>
        </p:nvSpPr>
        <p:spPr/>
        <p:txBody>
          <a:bodyPr/>
          <a:lstStyle/>
          <a:p>
            <a:fld id="{0D5850AF-4255-7548-94FF-A19690B0F18D}" type="slidenum">
              <a:rPr lang="en-US" smtClean="0"/>
              <a:t>11</a:t>
            </a:fld>
            <a:endParaRPr lang="en-US"/>
          </a:p>
        </p:txBody>
      </p:sp>
    </p:spTree>
    <p:extLst>
      <p:ext uri="{BB962C8B-B14F-4D97-AF65-F5344CB8AC3E}">
        <p14:creationId xmlns:p14="http://schemas.microsoft.com/office/powerpoint/2010/main" val="8795340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AB718C1-BCA2-CC44-A0A9-96C5595E6FCB}" type="slidenum">
              <a:rPr lang="en-US" smtClean="0"/>
              <a:t>12</a:t>
            </a:fld>
            <a:endParaRPr lang="en-US"/>
          </a:p>
        </p:txBody>
      </p:sp>
    </p:spTree>
    <p:extLst>
      <p:ext uri="{BB962C8B-B14F-4D97-AF65-F5344CB8AC3E}">
        <p14:creationId xmlns:p14="http://schemas.microsoft.com/office/powerpoint/2010/main" val="30980663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iDB</a:t>
            </a:r>
            <a:r>
              <a:rPr lang="en-US" dirty="0"/>
              <a:t> is referred to as a specimen data aggregator – and there are other specimen data aggregators, such as those shown here, so that there is a global network of specimen data.</a:t>
            </a:r>
          </a:p>
          <a:p>
            <a:endParaRPr lang="en-US" dirty="0"/>
          </a:p>
        </p:txBody>
      </p:sp>
      <p:sp>
        <p:nvSpPr>
          <p:cNvPr id="4" name="Slide Number Placeholder 3"/>
          <p:cNvSpPr>
            <a:spLocks noGrp="1"/>
          </p:cNvSpPr>
          <p:nvPr>
            <p:ph type="sldNum" sz="quarter" idx="5"/>
          </p:nvPr>
        </p:nvSpPr>
        <p:spPr/>
        <p:txBody>
          <a:bodyPr/>
          <a:lstStyle/>
          <a:p>
            <a:fld id="{0D5850AF-4255-7548-94FF-A19690B0F18D}" type="slidenum">
              <a:rPr lang="en-US" smtClean="0"/>
              <a:t>13</a:t>
            </a:fld>
            <a:endParaRPr lang="en-US"/>
          </a:p>
        </p:txBody>
      </p:sp>
    </p:spTree>
    <p:extLst>
      <p:ext uri="{BB962C8B-B14F-4D97-AF65-F5344CB8AC3E}">
        <p14:creationId xmlns:p14="http://schemas.microsoft.com/office/powerpoint/2010/main" val="3025014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73D2E8-E5E6-8F4C-92B2-A264A0CA8926}" type="slidenum">
              <a:rPr lang="en-US" smtClean="0">
                <a:solidFill>
                  <a:prstClr val="black"/>
                </a:solidFill>
                <a:latin typeface="Calibri"/>
              </a:rPr>
              <a:pPr/>
              <a:t>14</a:t>
            </a:fld>
            <a:endParaRPr lang="en-US">
              <a:solidFill>
                <a:prstClr val="black"/>
              </a:solidFill>
              <a:latin typeface="Calibri"/>
            </a:endParaRPr>
          </a:p>
        </p:txBody>
      </p:sp>
    </p:spTree>
    <p:extLst>
      <p:ext uri="{BB962C8B-B14F-4D97-AF65-F5344CB8AC3E}">
        <p14:creationId xmlns:p14="http://schemas.microsoft.com/office/powerpoint/2010/main" val="9030176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our outline of activities</a:t>
            </a:r>
          </a:p>
        </p:txBody>
      </p:sp>
      <p:sp>
        <p:nvSpPr>
          <p:cNvPr id="4" name="Slide Number Placeholder 3"/>
          <p:cNvSpPr>
            <a:spLocks noGrp="1"/>
          </p:cNvSpPr>
          <p:nvPr>
            <p:ph type="sldNum" sz="quarter" idx="10"/>
          </p:nvPr>
        </p:nvSpPr>
        <p:spPr/>
        <p:txBody>
          <a:bodyPr/>
          <a:lstStyle/>
          <a:p>
            <a:fld id="{6AB718C1-BCA2-CC44-A0A9-96C5595E6FCB}" type="slidenum">
              <a:rPr lang="en-US" smtClean="0"/>
              <a:t>15</a:t>
            </a:fld>
            <a:endParaRPr lang="en-US"/>
          </a:p>
        </p:txBody>
      </p:sp>
    </p:spTree>
    <p:extLst>
      <p:ext uri="{BB962C8B-B14F-4D97-AF65-F5344CB8AC3E}">
        <p14:creationId xmlns:p14="http://schemas.microsoft.com/office/powerpoint/2010/main" val="3724187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our outline of activities</a:t>
            </a:r>
          </a:p>
        </p:txBody>
      </p:sp>
      <p:sp>
        <p:nvSpPr>
          <p:cNvPr id="4" name="Slide Number Placeholder 3"/>
          <p:cNvSpPr>
            <a:spLocks noGrp="1"/>
          </p:cNvSpPr>
          <p:nvPr>
            <p:ph type="sldNum" sz="quarter" idx="10"/>
          </p:nvPr>
        </p:nvSpPr>
        <p:spPr/>
        <p:txBody>
          <a:bodyPr/>
          <a:lstStyle/>
          <a:p>
            <a:fld id="{6AB718C1-BCA2-CC44-A0A9-96C5595E6FCB}" type="slidenum">
              <a:rPr lang="en-US" smtClean="0"/>
              <a:t>16</a:t>
            </a:fld>
            <a:endParaRPr lang="en-US"/>
          </a:p>
        </p:txBody>
      </p:sp>
    </p:spTree>
    <p:extLst>
      <p:ext uri="{BB962C8B-B14F-4D97-AF65-F5344CB8AC3E}">
        <p14:creationId xmlns:p14="http://schemas.microsoft.com/office/powerpoint/2010/main" val="2590179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AB718C1-BCA2-CC44-A0A9-96C5595E6FCB}" type="slidenum">
              <a:rPr lang="en-US" smtClean="0"/>
              <a:t>2</a:t>
            </a:fld>
            <a:endParaRPr lang="en-US"/>
          </a:p>
        </p:txBody>
      </p:sp>
    </p:spTree>
    <p:extLst>
      <p:ext uri="{BB962C8B-B14F-4D97-AF65-F5344CB8AC3E}">
        <p14:creationId xmlns:p14="http://schemas.microsoft.com/office/powerpoint/2010/main" val="1082799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AB718C1-BCA2-CC44-A0A9-96C5595E6FCB}" type="slidenum">
              <a:rPr lang="en-US" smtClean="0"/>
              <a:t>3</a:t>
            </a:fld>
            <a:endParaRPr lang="en-US"/>
          </a:p>
        </p:txBody>
      </p:sp>
    </p:spTree>
    <p:extLst>
      <p:ext uri="{BB962C8B-B14F-4D97-AF65-F5344CB8AC3E}">
        <p14:creationId xmlns:p14="http://schemas.microsoft.com/office/powerpoint/2010/main" val="2307143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AB718C1-BCA2-CC44-A0A9-96C5595E6FCB}" type="slidenum">
              <a:rPr lang="en-US" smtClean="0"/>
              <a:t>4</a:t>
            </a:fld>
            <a:endParaRPr lang="en-US"/>
          </a:p>
        </p:txBody>
      </p:sp>
    </p:spTree>
    <p:extLst>
      <p:ext uri="{BB962C8B-B14F-4D97-AF65-F5344CB8AC3E}">
        <p14:creationId xmlns:p14="http://schemas.microsoft.com/office/powerpoint/2010/main" val="3667498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botanists, we’re probably all familiar with herbarium specimens. Here we see specimens of a magnolia, a maple, and a pitcher plant.</a:t>
            </a:r>
          </a:p>
          <a:p>
            <a:r>
              <a:rPr lang="en-US" dirty="0"/>
              <a:t>Herbarium specimens have been collected for centuries. </a:t>
            </a:r>
          </a:p>
        </p:txBody>
      </p:sp>
      <p:sp>
        <p:nvSpPr>
          <p:cNvPr id="4" name="Slide Number Placeholder 3"/>
          <p:cNvSpPr>
            <a:spLocks noGrp="1"/>
          </p:cNvSpPr>
          <p:nvPr>
            <p:ph type="sldNum" sz="quarter" idx="5"/>
          </p:nvPr>
        </p:nvSpPr>
        <p:spPr/>
        <p:txBody>
          <a:bodyPr/>
          <a:lstStyle/>
          <a:p>
            <a:fld id="{317D7059-9392-3144-A1E2-46F48EF51F60}" type="slidenum">
              <a:rPr lang="en-US" smtClean="0"/>
              <a:t>5</a:t>
            </a:fld>
            <a:endParaRPr lang="en-US"/>
          </a:p>
        </p:txBody>
      </p:sp>
    </p:spTree>
    <p:extLst>
      <p:ext uri="{BB962C8B-B14F-4D97-AF65-F5344CB8AC3E}">
        <p14:creationId xmlns:p14="http://schemas.microsoft.com/office/powerpoint/2010/main" val="40388708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Globally, there are ~3400 herbaria, and they contain an estimated 400,000,000 specimens!</a:t>
            </a:r>
          </a:p>
          <a:p>
            <a:r>
              <a:rPr lang="en-US" dirty="0"/>
              <a:t>Every one of the world’s herbarium specimens has a story to tell, and what’s more, each specimen is packed with data that can be used in a broad range of scientific studies.</a:t>
            </a:r>
          </a:p>
        </p:txBody>
      </p:sp>
      <p:sp>
        <p:nvSpPr>
          <p:cNvPr id="4" name="Slide Number Placeholder 3"/>
          <p:cNvSpPr>
            <a:spLocks noGrp="1"/>
          </p:cNvSpPr>
          <p:nvPr>
            <p:ph type="sldNum" sz="quarter" idx="5"/>
          </p:nvPr>
        </p:nvSpPr>
        <p:spPr/>
        <p:txBody>
          <a:bodyPr/>
          <a:lstStyle/>
          <a:p>
            <a:fld id="{0D5850AF-4255-7548-94FF-A19690B0F18D}" type="slidenum">
              <a:rPr lang="en-US" smtClean="0"/>
              <a:t>6</a:t>
            </a:fld>
            <a:endParaRPr lang="en-US"/>
          </a:p>
        </p:txBody>
      </p:sp>
    </p:spTree>
    <p:extLst>
      <p:ext uri="{BB962C8B-B14F-4D97-AF65-F5344CB8AC3E}">
        <p14:creationId xmlns:p14="http://schemas.microsoft.com/office/powerpoint/2010/main" val="31012886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step back from herbaria specifically and consider natural history collections more broadly.   ...</a:t>
            </a:r>
          </a:p>
        </p:txBody>
      </p:sp>
      <p:sp>
        <p:nvSpPr>
          <p:cNvPr id="4" name="Slide Number Placeholder 3"/>
          <p:cNvSpPr>
            <a:spLocks noGrp="1"/>
          </p:cNvSpPr>
          <p:nvPr>
            <p:ph type="sldNum" sz="quarter" idx="5"/>
          </p:nvPr>
        </p:nvSpPr>
        <p:spPr/>
        <p:txBody>
          <a:bodyPr/>
          <a:lstStyle/>
          <a:p>
            <a:pPr>
              <a:defRPr/>
            </a:pPr>
            <a:fld id="{AB44ADC1-BC10-9F44-BF98-A50AD96B784C}" type="slidenum">
              <a:rPr lang="en-US" altLang="en-US" smtClean="0"/>
              <a:pPr>
                <a:defRPr/>
              </a:pPr>
              <a:t>7</a:t>
            </a:fld>
            <a:endParaRPr lang="en-US" altLang="en-US"/>
          </a:p>
        </p:txBody>
      </p:sp>
    </p:spTree>
    <p:extLst>
      <p:ext uri="{BB962C8B-B14F-4D97-AF65-F5344CB8AC3E}">
        <p14:creationId xmlns:p14="http://schemas.microsoft.com/office/powerpoint/2010/main" val="35868494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mean by digitization?  it refers to both data and images.  Each herbarium specimen, although a pressed plant or part of a plant, carries important additional information in its label. Ideally, the label, which is typically located in the lower right corner of the specimen, will contain the scientific name of the plant, the date it was collected, the name of the collector, the location of the collection – in the US, this would include the state, county, specific description, and for recent collections GPS coordinates, any associated species that co-occurred with the plant, other notes – maybe the slope, aspect, and so on – the more, the better!  As you can imagine, a detailed record can provide abundant data. Today, this information is being databased so that there are electronic records associated with our specimens.  </a:t>
            </a:r>
          </a:p>
          <a:p>
            <a:endParaRPr lang="en-US" dirty="0"/>
          </a:p>
        </p:txBody>
      </p:sp>
      <p:sp>
        <p:nvSpPr>
          <p:cNvPr id="4" name="Slide Number Placeholder 3"/>
          <p:cNvSpPr>
            <a:spLocks noGrp="1"/>
          </p:cNvSpPr>
          <p:nvPr>
            <p:ph type="sldNum" sz="quarter" idx="5"/>
          </p:nvPr>
        </p:nvSpPr>
        <p:spPr/>
        <p:txBody>
          <a:bodyPr/>
          <a:lstStyle/>
          <a:p>
            <a:fld id="{0D5850AF-4255-7548-94FF-A19690B0F18D}" type="slidenum">
              <a:rPr lang="en-US" smtClean="0"/>
              <a:t>8</a:t>
            </a:fld>
            <a:endParaRPr lang="en-US"/>
          </a:p>
        </p:txBody>
      </p:sp>
    </p:spTree>
    <p:extLst>
      <p:ext uri="{BB962C8B-B14F-4D97-AF65-F5344CB8AC3E}">
        <p14:creationId xmlns:p14="http://schemas.microsoft.com/office/powerpoint/2010/main" val="7805223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images of various types are providing access to the specimens while also revealing new aspects of the specimens themselves.</a:t>
            </a:r>
          </a:p>
        </p:txBody>
      </p:sp>
      <p:sp>
        <p:nvSpPr>
          <p:cNvPr id="4" name="Slide Number Placeholder 3"/>
          <p:cNvSpPr>
            <a:spLocks noGrp="1"/>
          </p:cNvSpPr>
          <p:nvPr>
            <p:ph type="sldNum" sz="quarter" idx="5"/>
          </p:nvPr>
        </p:nvSpPr>
        <p:spPr/>
        <p:txBody>
          <a:bodyPr/>
          <a:lstStyle/>
          <a:p>
            <a:fld id="{0D5850AF-4255-7548-94FF-A19690B0F18D}" type="slidenum">
              <a:rPr lang="en-US" smtClean="0"/>
              <a:t>9</a:t>
            </a:fld>
            <a:endParaRPr lang="en-US"/>
          </a:p>
        </p:txBody>
      </p:sp>
    </p:spTree>
    <p:extLst>
      <p:ext uri="{BB962C8B-B14F-4D97-AF65-F5344CB8AC3E}">
        <p14:creationId xmlns:p14="http://schemas.microsoft.com/office/powerpoint/2010/main" val="17619340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92383D2-16C1-A947-8B3E-9A1423855515}" type="datetimeFigureOut">
              <a:rPr lang="en-US" smtClean="0"/>
              <a:t>7/26/25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20983252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2383D2-16C1-A947-8B3E-9A1423855515}" type="datetimeFigureOut">
              <a:rPr lang="en-US" smtClean="0"/>
              <a:t>7/26/25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3054320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2383D2-16C1-A947-8B3E-9A1423855515}" type="datetimeFigureOut">
              <a:rPr lang="en-US" smtClean="0"/>
              <a:t>7/26/25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2801539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2383D2-16C1-A947-8B3E-9A1423855515}" type="datetimeFigureOut">
              <a:rPr lang="en-US" smtClean="0"/>
              <a:t>7/26/25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3379478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2383D2-16C1-A947-8B3E-9A1423855515}" type="datetimeFigureOut">
              <a:rPr lang="en-US" smtClean="0"/>
              <a:t>7/26/25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1980171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92383D2-16C1-A947-8B3E-9A1423855515}" type="datetimeFigureOut">
              <a:rPr lang="en-US" smtClean="0"/>
              <a:t>7/26/25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3841972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92383D2-16C1-A947-8B3E-9A1423855515}" type="datetimeFigureOut">
              <a:rPr lang="en-US" smtClean="0"/>
              <a:t>7/26/25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350499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92383D2-16C1-A947-8B3E-9A1423855515}" type="datetimeFigureOut">
              <a:rPr lang="en-US" smtClean="0"/>
              <a:t>7/26/25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3091605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2383D2-16C1-A947-8B3E-9A1423855515}" type="datetimeFigureOut">
              <a:rPr lang="en-US" smtClean="0"/>
              <a:t>7/26/25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3980545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2383D2-16C1-A947-8B3E-9A1423855515}" type="datetimeFigureOut">
              <a:rPr lang="en-US" smtClean="0"/>
              <a:t>7/26/25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1005002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2383D2-16C1-A947-8B3E-9A1423855515}" type="datetimeFigureOut">
              <a:rPr lang="en-US" smtClean="0"/>
              <a:t>7/26/25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98DC2B-F8AE-374B-847B-7E1D5B5DF2CB}" type="slidenum">
              <a:rPr lang="en-US" smtClean="0"/>
              <a:t>‹#›</a:t>
            </a:fld>
            <a:endParaRPr lang="en-US"/>
          </a:p>
        </p:txBody>
      </p:sp>
    </p:spTree>
    <p:extLst>
      <p:ext uri="{BB962C8B-B14F-4D97-AF65-F5344CB8AC3E}">
        <p14:creationId xmlns:p14="http://schemas.microsoft.com/office/powerpoint/2010/main" val="2965536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2383D2-16C1-A947-8B3E-9A1423855515}" type="datetimeFigureOut">
              <a:rPr lang="en-US" smtClean="0"/>
              <a:t>7/26/25</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98DC2B-F8AE-374B-847B-7E1D5B5DF2CB}" type="slidenum">
              <a:rPr lang="en-US" smtClean="0"/>
              <a:t>‹#›</a:t>
            </a:fld>
            <a:endParaRPr lang="en-US"/>
          </a:p>
        </p:txBody>
      </p:sp>
    </p:spTree>
    <p:extLst>
      <p:ext uri="{BB962C8B-B14F-4D97-AF65-F5344CB8AC3E}">
        <p14:creationId xmlns:p14="http://schemas.microsoft.com/office/powerpoint/2010/main" val="4578791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tif"/></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jpg"/></Relationships>
</file>

<file path=ppt/slides/_rels/slide1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tiff"/></Relationships>
</file>

<file path=ppt/slides/_rels/slide13.xml.rels><?xml version="1.0" encoding="UTF-8" standalone="yes"?>
<Relationships xmlns="http://schemas.openxmlformats.org/package/2006/relationships"><Relationship Id="rId8" Type="http://schemas.openxmlformats.org/officeDocument/2006/relationships/image" Target="../media/image29.jpg"/><Relationship Id="rId3" Type="http://schemas.openxmlformats.org/officeDocument/2006/relationships/image" Target="../media/image24.jpg"/><Relationship Id="rId7" Type="http://schemas.openxmlformats.org/officeDocument/2006/relationships/image" Target="../media/image28.jp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7.jpg"/><Relationship Id="rId5" Type="http://schemas.openxmlformats.org/officeDocument/2006/relationships/image" Target="../media/image26.jpeg"/><Relationship Id="rId4" Type="http://schemas.openxmlformats.org/officeDocument/2006/relationships/image" Target="../media/image25.jpeg"/><Relationship Id="rId9" Type="http://schemas.openxmlformats.org/officeDocument/2006/relationships/image" Target="../media/image30.emf"/></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2.tif"/><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9.jpe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0707" y="2548689"/>
            <a:ext cx="11650586" cy="1084431"/>
          </a:xfrm>
        </p:spPr>
        <p:txBody>
          <a:bodyPr>
            <a:noAutofit/>
          </a:bodyPr>
          <a:lstStyle/>
          <a:p>
            <a:br>
              <a:rPr lang="en-US" b="1" dirty="0">
                <a:solidFill>
                  <a:srgbClr val="0070C0"/>
                </a:solidFill>
              </a:rPr>
            </a:br>
            <a:r>
              <a:rPr lang="en-US" b="1" dirty="0">
                <a:solidFill>
                  <a:srgbClr val="0070C0"/>
                </a:solidFill>
              </a:rPr>
              <a:t> Using Digitized Herbarium Data in Research:  </a:t>
            </a:r>
            <a:br>
              <a:rPr lang="en-US" b="1" dirty="0">
                <a:solidFill>
                  <a:srgbClr val="0070C0"/>
                </a:solidFill>
              </a:rPr>
            </a:br>
            <a:r>
              <a:rPr lang="en-US" b="1" dirty="0">
                <a:solidFill>
                  <a:srgbClr val="0070C0"/>
                </a:solidFill>
              </a:rPr>
              <a:t>Applications for Exploration, </a:t>
            </a:r>
            <a:br>
              <a:rPr lang="en-US" b="1" dirty="0">
                <a:solidFill>
                  <a:srgbClr val="0070C0"/>
                </a:solidFill>
              </a:rPr>
            </a:br>
            <a:r>
              <a:rPr lang="en-US" b="1" dirty="0">
                <a:solidFill>
                  <a:srgbClr val="0070C0"/>
                </a:solidFill>
              </a:rPr>
              <a:t>Taxonomy, and Ecology</a:t>
            </a:r>
            <a:br>
              <a:rPr lang="en-US" dirty="0">
                <a:solidFill>
                  <a:srgbClr val="0070C0"/>
                </a:solidFill>
              </a:rPr>
            </a:br>
            <a:endParaRPr lang="en-US" b="1" dirty="0">
              <a:solidFill>
                <a:srgbClr val="0070C0"/>
              </a:solidFill>
            </a:endParaRPr>
          </a:p>
        </p:txBody>
      </p:sp>
      <p:sp>
        <p:nvSpPr>
          <p:cNvPr id="5" name="Subtitle 2"/>
          <p:cNvSpPr txBox="1">
            <a:spLocks/>
          </p:cNvSpPr>
          <p:nvPr/>
        </p:nvSpPr>
        <p:spPr>
          <a:xfrm>
            <a:off x="2209800" y="3886200"/>
            <a:ext cx="7772400" cy="1752600"/>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dirty="0"/>
          </a:p>
        </p:txBody>
      </p:sp>
      <p:pic>
        <p:nvPicPr>
          <p:cNvPr id="7" name="Picture 6" descr="band.jpg"/>
          <p:cNvPicPr>
            <a:picLocks noChangeAspect="1"/>
          </p:cNvPicPr>
          <p:nvPr/>
        </p:nvPicPr>
        <p:blipFill rotWithShape="1">
          <a:blip r:embed="rId3">
            <a:extLst>
              <a:ext uri="{28A0092B-C50C-407E-A947-70E740481C1C}">
                <a14:useLocalDpi xmlns:a14="http://schemas.microsoft.com/office/drawing/2010/main" val="0"/>
              </a:ext>
            </a:extLst>
          </a:blip>
          <a:srcRect t="15229" b="38036"/>
          <a:stretch/>
        </p:blipFill>
        <p:spPr>
          <a:xfrm>
            <a:off x="0" y="0"/>
            <a:ext cx="12192000" cy="1668162"/>
          </a:xfrm>
          <a:prstGeom prst="rect">
            <a:avLst/>
          </a:prstGeom>
        </p:spPr>
      </p:pic>
      <p:pic>
        <p:nvPicPr>
          <p:cNvPr id="11" name="Picture 10">
            <a:extLst>
              <a:ext uri="{FF2B5EF4-FFF2-40B4-BE49-F238E27FC236}">
                <a16:creationId xmlns:a16="http://schemas.microsoft.com/office/drawing/2014/main" id="{C23EEA9C-9AD6-7D47-9786-A7CB51B2DD28}"/>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8362912" y="4763171"/>
            <a:ext cx="3558381" cy="652954"/>
          </a:xfrm>
          <a:prstGeom prst="rect">
            <a:avLst/>
          </a:prstGeom>
        </p:spPr>
      </p:pic>
      <p:pic>
        <p:nvPicPr>
          <p:cNvPr id="12" name="Picture 11">
            <a:extLst>
              <a:ext uri="{FF2B5EF4-FFF2-40B4-BE49-F238E27FC236}">
                <a16:creationId xmlns:a16="http://schemas.microsoft.com/office/drawing/2014/main" id="{0B215981-E6DB-C840-9AF4-94FB69E865FA}"/>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70707" y="4592911"/>
            <a:ext cx="2483157" cy="817625"/>
          </a:xfrm>
          <a:prstGeom prst="rect">
            <a:avLst/>
          </a:prstGeom>
        </p:spPr>
      </p:pic>
      <p:pic>
        <p:nvPicPr>
          <p:cNvPr id="3" name="Picture 6" descr="https://www.idigbio.org/wiki/_media/idigbio_logo_rgb.png">
            <a:extLst>
              <a:ext uri="{FF2B5EF4-FFF2-40B4-BE49-F238E27FC236}">
                <a16:creationId xmlns:a16="http://schemas.microsoft.com/office/drawing/2014/main" id="{402B8A33-59D4-73C0-602B-4DDECF7FF4A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358181" y="5638800"/>
            <a:ext cx="3299215" cy="101942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2AA382B9-DDE6-8869-1190-0D8903BBF539}"/>
              </a:ext>
            </a:extLst>
          </p:cNvPr>
          <p:cNvSpPr txBox="1"/>
          <p:nvPr/>
        </p:nvSpPr>
        <p:spPr>
          <a:xfrm>
            <a:off x="4122319" y="4399062"/>
            <a:ext cx="3947364" cy="1200329"/>
          </a:xfrm>
          <a:prstGeom prst="rect">
            <a:avLst/>
          </a:prstGeom>
          <a:noFill/>
        </p:spPr>
        <p:txBody>
          <a:bodyPr wrap="none" rtlCol="0">
            <a:spAutoFit/>
          </a:bodyPr>
          <a:lstStyle/>
          <a:p>
            <a:pPr algn="ctr"/>
            <a:r>
              <a:rPr lang="en-US" sz="3600" dirty="0">
                <a:solidFill>
                  <a:srgbClr val="0070C0"/>
                </a:solidFill>
              </a:rPr>
              <a:t>Pam Soltis</a:t>
            </a:r>
          </a:p>
          <a:p>
            <a:pPr algn="ctr"/>
            <a:r>
              <a:rPr lang="en-US" sz="3600" dirty="0">
                <a:solidFill>
                  <a:srgbClr val="0070C0"/>
                </a:solidFill>
              </a:rPr>
              <a:t>University of Florida</a:t>
            </a:r>
          </a:p>
        </p:txBody>
      </p:sp>
      <p:pic>
        <p:nvPicPr>
          <p:cNvPr id="13" name="Picture 12" descr="head.gif">
            <a:extLst>
              <a:ext uri="{FF2B5EF4-FFF2-40B4-BE49-F238E27FC236}">
                <a16:creationId xmlns:a16="http://schemas.microsoft.com/office/drawing/2014/main" id="{3AE15F93-EF88-FBF8-8B83-2405FDF5F5ED}"/>
              </a:ext>
            </a:extLst>
          </p:cNvPr>
          <p:cNvPicPr>
            <a:picLocks noChangeAspect="1"/>
          </p:cNvPicPr>
          <p:nvPr/>
        </p:nvPicPr>
        <p:blipFill rotWithShape="1">
          <a:blip r:embed="rId7" cstate="hqprint">
            <a:extLst>
              <a:ext uri="{28A0092B-C50C-407E-A947-70E740481C1C}">
                <a14:useLocalDpi xmlns:a14="http://schemas.microsoft.com/office/drawing/2010/main"/>
              </a:ext>
            </a:extLst>
          </a:blip>
          <a:srcRect l="1570" t="7500" r="81158"/>
          <a:stretch/>
        </p:blipFill>
        <p:spPr bwMode="auto">
          <a:xfrm>
            <a:off x="7476839" y="5599391"/>
            <a:ext cx="1185688" cy="1227584"/>
          </a:xfrm>
          <a:prstGeom prst="rect">
            <a:avLst/>
          </a:prstGeom>
          <a:noFill/>
          <a:ln w="9525">
            <a:noFill/>
            <a:miter lim="800000"/>
            <a:headEnd/>
            <a:tailEnd/>
          </a:ln>
        </p:spPr>
      </p:pic>
    </p:spTree>
    <p:extLst>
      <p:ext uri="{BB962C8B-B14F-4D97-AF65-F5344CB8AC3E}">
        <p14:creationId xmlns:p14="http://schemas.microsoft.com/office/powerpoint/2010/main" val="23629367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339C428-F11C-794C-85B9-7709D9C8AE48}"/>
              </a:ext>
            </a:extLst>
          </p:cNvPr>
          <p:cNvSpPr/>
          <p:nvPr/>
        </p:nvSpPr>
        <p:spPr>
          <a:xfrm>
            <a:off x="0" y="0"/>
            <a:ext cx="12192000" cy="1286359"/>
          </a:xfrm>
          <a:prstGeom prst="rect">
            <a:avLst/>
          </a:prstGeom>
          <a:solidFill>
            <a:srgbClr val="3493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t>   </a:t>
            </a:r>
            <a:r>
              <a:rPr lang="en-US" sz="4800" dirty="0" err="1"/>
              <a:t>iDigBio</a:t>
            </a:r>
            <a:r>
              <a:rPr lang="en-US" sz="4800" dirty="0"/>
              <a:t>:  A Source for Specimen Records</a:t>
            </a:r>
          </a:p>
        </p:txBody>
      </p:sp>
      <p:pic>
        <p:nvPicPr>
          <p:cNvPr id="4" name="Picture 3" descr="A close-up of a flower&#10;&#10;Description automatically generated">
            <a:extLst>
              <a:ext uri="{FF2B5EF4-FFF2-40B4-BE49-F238E27FC236}">
                <a16:creationId xmlns:a16="http://schemas.microsoft.com/office/drawing/2014/main" id="{42F538F6-D4C2-ED4E-B1E3-90FEC7EBEF86}"/>
              </a:ext>
            </a:extLst>
          </p:cNvPr>
          <p:cNvPicPr>
            <a:picLocks noChangeAspect="1"/>
          </p:cNvPicPr>
          <p:nvPr/>
        </p:nvPicPr>
        <p:blipFill>
          <a:blip r:embed="rId3"/>
          <a:stretch>
            <a:fillRect/>
          </a:stretch>
        </p:blipFill>
        <p:spPr>
          <a:xfrm>
            <a:off x="617277" y="1298391"/>
            <a:ext cx="8975816" cy="4741462"/>
          </a:xfrm>
          <a:prstGeom prst="rect">
            <a:avLst/>
          </a:prstGeom>
        </p:spPr>
      </p:pic>
      <p:pic>
        <p:nvPicPr>
          <p:cNvPr id="7" name="Picture 6" descr="A close-up of a green sign&#10;&#10;Description automatically generated">
            <a:extLst>
              <a:ext uri="{FF2B5EF4-FFF2-40B4-BE49-F238E27FC236}">
                <a16:creationId xmlns:a16="http://schemas.microsoft.com/office/drawing/2014/main" id="{48E70EDA-AEDA-1FDC-CAD8-74530AC75CF7}"/>
              </a:ext>
            </a:extLst>
          </p:cNvPr>
          <p:cNvPicPr>
            <a:picLocks noChangeAspect="1"/>
          </p:cNvPicPr>
          <p:nvPr/>
        </p:nvPicPr>
        <p:blipFill>
          <a:blip r:embed="rId4"/>
          <a:stretch>
            <a:fillRect/>
          </a:stretch>
        </p:blipFill>
        <p:spPr>
          <a:xfrm>
            <a:off x="5678905" y="4574046"/>
            <a:ext cx="6473906" cy="2283954"/>
          </a:xfrm>
          <a:prstGeom prst="rect">
            <a:avLst/>
          </a:prstGeom>
        </p:spPr>
      </p:pic>
      <p:pic>
        <p:nvPicPr>
          <p:cNvPr id="2" name="Picture 4">
            <a:extLst>
              <a:ext uri="{FF2B5EF4-FFF2-40B4-BE49-F238E27FC236}">
                <a16:creationId xmlns:a16="http://schemas.microsoft.com/office/drawing/2014/main" id="{ED0DB0C9-1144-4EAC-E7E6-52B08691A8E2}"/>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10107623" y="1841896"/>
            <a:ext cx="1596162" cy="1587104"/>
          </a:xfrm>
          <a:prstGeom prst="rect">
            <a:avLst/>
          </a:prstGeom>
          <a:noFill/>
          <a:ln w="9525">
            <a:noFill/>
            <a:miter lim="800000"/>
            <a:headEnd/>
            <a:tailEnd/>
          </a:ln>
          <a:effectLst/>
        </p:spPr>
      </p:pic>
    </p:spTree>
    <p:extLst>
      <p:ext uri="{BB962C8B-B14F-4D97-AF65-F5344CB8AC3E}">
        <p14:creationId xmlns:p14="http://schemas.microsoft.com/office/powerpoint/2010/main" val="2765804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cstate="screen">
            <a:extLst>
              <a:ext uri="{28A0092B-C50C-407E-A947-70E740481C1C}">
                <a14:useLocalDpi xmlns:a14="http://schemas.microsoft.com/office/drawing/2010/main"/>
              </a:ext>
            </a:extLst>
          </a:blip>
          <a:srcRect l="31026" t="20935"/>
          <a:stretch/>
        </p:blipFill>
        <p:spPr>
          <a:xfrm>
            <a:off x="1103875" y="1292226"/>
            <a:ext cx="10045620" cy="5565774"/>
          </a:xfrm>
          <a:prstGeom prst="rect">
            <a:avLst/>
          </a:prstGeom>
        </p:spPr>
      </p:pic>
      <p:sp>
        <p:nvSpPr>
          <p:cNvPr id="4" name="Rectangle 3">
            <a:extLst>
              <a:ext uri="{FF2B5EF4-FFF2-40B4-BE49-F238E27FC236}">
                <a16:creationId xmlns:a16="http://schemas.microsoft.com/office/drawing/2014/main" id="{CC5F18BA-1EA5-594A-BA09-176EC2C27E06}"/>
              </a:ext>
            </a:extLst>
          </p:cNvPr>
          <p:cNvSpPr/>
          <p:nvPr/>
        </p:nvSpPr>
        <p:spPr>
          <a:xfrm>
            <a:off x="0" y="5867"/>
            <a:ext cx="12192000" cy="1286359"/>
          </a:xfrm>
          <a:prstGeom prst="rect">
            <a:avLst/>
          </a:prstGeom>
          <a:solidFill>
            <a:srgbClr val="3493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t>   </a:t>
            </a:r>
            <a:r>
              <a:rPr lang="en-US" sz="4000" dirty="0"/>
              <a:t>  </a:t>
            </a:r>
          </a:p>
        </p:txBody>
      </p:sp>
      <p:sp>
        <p:nvSpPr>
          <p:cNvPr id="5" name="Rectangle 4">
            <a:extLst>
              <a:ext uri="{FF2B5EF4-FFF2-40B4-BE49-F238E27FC236}">
                <a16:creationId xmlns:a16="http://schemas.microsoft.com/office/drawing/2014/main" id="{977FF05B-C620-5240-B824-B5C31AD74F77}"/>
              </a:ext>
            </a:extLst>
          </p:cNvPr>
          <p:cNvSpPr/>
          <p:nvPr/>
        </p:nvSpPr>
        <p:spPr>
          <a:xfrm>
            <a:off x="0" y="229788"/>
            <a:ext cx="12191999" cy="830997"/>
          </a:xfrm>
          <a:prstGeom prst="rect">
            <a:avLst/>
          </a:prstGeom>
        </p:spPr>
        <p:txBody>
          <a:bodyPr wrap="square">
            <a:spAutoFit/>
          </a:bodyPr>
          <a:lstStyle/>
          <a:p>
            <a:pPr>
              <a:tabLst>
                <a:tab pos="455613" algn="l"/>
              </a:tabLst>
            </a:pPr>
            <a:r>
              <a:rPr lang="en-US" sz="4800" dirty="0">
                <a:solidFill>
                  <a:schemeClr val="bg1"/>
                </a:solidFill>
              </a:rPr>
              <a:t>	Specimen Occurrences in </a:t>
            </a:r>
            <a:r>
              <a:rPr lang="en-US" sz="4800" dirty="0" err="1">
                <a:solidFill>
                  <a:schemeClr val="bg1"/>
                </a:solidFill>
              </a:rPr>
              <a:t>iDigBio</a:t>
            </a:r>
            <a:endParaRPr lang="en-US" sz="4800" dirty="0">
              <a:solidFill>
                <a:schemeClr val="bg1"/>
              </a:solidFill>
            </a:endParaRPr>
          </a:p>
        </p:txBody>
      </p:sp>
      <p:sp>
        <p:nvSpPr>
          <p:cNvPr id="2" name="TextBox 1">
            <a:extLst>
              <a:ext uri="{FF2B5EF4-FFF2-40B4-BE49-F238E27FC236}">
                <a16:creationId xmlns:a16="http://schemas.microsoft.com/office/drawing/2014/main" id="{DF80D2B2-42B0-1C3D-5124-C613CC966486}"/>
              </a:ext>
            </a:extLst>
          </p:cNvPr>
          <p:cNvSpPr txBox="1"/>
          <p:nvPr/>
        </p:nvSpPr>
        <p:spPr>
          <a:xfrm>
            <a:off x="6504213" y="6043437"/>
            <a:ext cx="3015826" cy="584775"/>
          </a:xfrm>
          <a:prstGeom prst="rect">
            <a:avLst/>
          </a:prstGeom>
          <a:noFill/>
        </p:spPr>
        <p:txBody>
          <a:bodyPr wrap="none" rtlCol="0">
            <a:spAutoFit/>
          </a:bodyPr>
          <a:lstStyle/>
          <a:p>
            <a:r>
              <a:rPr lang="en-US" sz="3200" b="1" dirty="0" err="1">
                <a:solidFill>
                  <a:srgbClr val="C00000"/>
                </a:solidFill>
              </a:rPr>
              <a:t>www.idigbio.org</a:t>
            </a:r>
            <a:endParaRPr lang="en-US" sz="3200" b="1" dirty="0">
              <a:solidFill>
                <a:srgbClr val="C00000"/>
              </a:solidFill>
            </a:endParaRPr>
          </a:p>
        </p:txBody>
      </p:sp>
    </p:spTree>
    <p:extLst>
      <p:ext uri="{BB962C8B-B14F-4D97-AF65-F5344CB8AC3E}">
        <p14:creationId xmlns:p14="http://schemas.microsoft.com/office/powerpoint/2010/main" val="3413418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575D7CE-50DE-3E4E-8D9B-0B70D39058C6}"/>
              </a:ext>
            </a:extLst>
          </p:cNvPr>
          <p:cNvPicPr>
            <a:picLocks noChangeAspect="1"/>
          </p:cNvPicPr>
          <p:nvPr/>
        </p:nvPicPr>
        <p:blipFill>
          <a:blip r:embed="rId3"/>
          <a:stretch>
            <a:fillRect/>
          </a:stretch>
        </p:blipFill>
        <p:spPr>
          <a:xfrm>
            <a:off x="1674739" y="1419946"/>
            <a:ext cx="3603844" cy="2470676"/>
          </a:xfrm>
          <a:prstGeom prst="rect">
            <a:avLst/>
          </a:prstGeom>
        </p:spPr>
      </p:pic>
      <p:pic>
        <p:nvPicPr>
          <p:cNvPr id="10" name="Picture 9">
            <a:extLst>
              <a:ext uri="{FF2B5EF4-FFF2-40B4-BE49-F238E27FC236}">
                <a16:creationId xmlns:a16="http://schemas.microsoft.com/office/drawing/2014/main" id="{6B95F9DF-E428-654D-95F5-B1003B75D251}"/>
              </a:ext>
            </a:extLst>
          </p:cNvPr>
          <p:cNvPicPr>
            <a:picLocks noChangeAspect="1"/>
          </p:cNvPicPr>
          <p:nvPr/>
        </p:nvPicPr>
        <p:blipFill>
          <a:blip r:embed="rId4"/>
          <a:stretch>
            <a:fillRect/>
          </a:stretch>
        </p:blipFill>
        <p:spPr>
          <a:xfrm>
            <a:off x="1674739" y="3890623"/>
            <a:ext cx="3603845" cy="2368507"/>
          </a:xfrm>
          <a:prstGeom prst="rect">
            <a:avLst/>
          </a:prstGeom>
        </p:spPr>
      </p:pic>
      <p:sp>
        <p:nvSpPr>
          <p:cNvPr id="11" name="TextBox 10">
            <a:extLst>
              <a:ext uri="{FF2B5EF4-FFF2-40B4-BE49-F238E27FC236}">
                <a16:creationId xmlns:a16="http://schemas.microsoft.com/office/drawing/2014/main" id="{CCA3375B-E2C8-1B4C-8C8E-D843720B9975}"/>
              </a:ext>
            </a:extLst>
          </p:cNvPr>
          <p:cNvSpPr txBox="1"/>
          <p:nvPr/>
        </p:nvSpPr>
        <p:spPr>
          <a:xfrm>
            <a:off x="1674738" y="6430124"/>
            <a:ext cx="2611484" cy="369332"/>
          </a:xfrm>
          <a:prstGeom prst="rect">
            <a:avLst/>
          </a:prstGeom>
          <a:noFill/>
        </p:spPr>
        <p:txBody>
          <a:bodyPr wrap="none" rtlCol="0">
            <a:spAutoFit/>
          </a:bodyPr>
          <a:lstStyle/>
          <a:p>
            <a:r>
              <a:rPr lang="en-US" dirty="0"/>
              <a:t>Carranza-Rojas et al. 2017</a:t>
            </a:r>
          </a:p>
        </p:txBody>
      </p:sp>
      <p:pic>
        <p:nvPicPr>
          <p:cNvPr id="12" name="image2.png">
            <a:extLst>
              <a:ext uri="{FF2B5EF4-FFF2-40B4-BE49-F238E27FC236}">
                <a16:creationId xmlns:a16="http://schemas.microsoft.com/office/drawing/2014/main" id="{280E946C-BE3E-A840-95CD-F90CF994F0A6}"/>
              </a:ext>
            </a:extLst>
          </p:cNvPr>
          <p:cNvPicPr/>
          <p:nvPr/>
        </p:nvPicPr>
        <p:blipFill rotWithShape="1">
          <a:blip r:embed="rId5"/>
          <a:srcRect r="33014"/>
          <a:stretch/>
        </p:blipFill>
        <p:spPr>
          <a:xfrm>
            <a:off x="5666510" y="1784277"/>
            <a:ext cx="4849091" cy="3757543"/>
          </a:xfrm>
          <a:prstGeom prst="rect">
            <a:avLst/>
          </a:prstGeom>
          <a:ln/>
        </p:spPr>
      </p:pic>
      <p:sp>
        <p:nvSpPr>
          <p:cNvPr id="13" name="TextBox 12">
            <a:extLst>
              <a:ext uri="{FF2B5EF4-FFF2-40B4-BE49-F238E27FC236}">
                <a16:creationId xmlns:a16="http://schemas.microsoft.com/office/drawing/2014/main" id="{0C69AEB4-5CA4-5D41-8D17-43ED7FB69CB1}"/>
              </a:ext>
            </a:extLst>
          </p:cNvPr>
          <p:cNvSpPr txBox="1"/>
          <p:nvPr/>
        </p:nvSpPr>
        <p:spPr>
          <a:xfrm>
            <a:off x="8372044" y="5571590"/>
            <a:ext cx="1973425" cy="369332"/>
          </a:xfrm>
          <a:prstGeom prst="rect">
            <a:avLst/>
          </a:prstGeom>
          <a:noFill/>
        </p:spPr>
        <p:txBody>
          <a:bodyPr wrap="none" rtlCol="0">
            <a:spAutoFit/>
          </a:bodyPr>
          <a:lstStyle/>
          <a:p>
            <a:r>
              <a:rPr lang="en-US" dirty="0"/>
              <a:t>Pearson et al. 2020</a:t>
            </a:r>
            <a:endParaRPr lang="en-US" i="1" dirty="0"/>
          </a:p>
        </p:txBody>
      </p:sp>
      <p:sp>
        <p:nvSpPr>
          <p:cNvPr id="2" name="Rectangle 1">
            <a:extLst>
              <a:ext uri="{FF2B5EF4-FFF2-40B4-BE49-F238E27FC236}">
                <a16:creationId xmlns:a16="http://schemas.microsoft.com/office/drawing/2014/main" id="{943B58BB-DF45-AAF9-FE5D-1EBBF4BDAA68}"/>
              </a:ext>
            </a:extLst>
          </p:cNvPr>
          <p:cNvSpPr/>
          <p:nvPr/>
        </p:nvSpPr>
        <p:spPr>
          <a:xfrm>
            <a:off x="0" y="0"/>
            <a:ext cx="12192000" cy="1286359"/>
          </a:xfrm>
          <a:prstGeom prst="rect">
            <a:avLst/>
          </a:prstGeom>
          <a:solidFill>
            <a:srgbClr val="3493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t>Machine Learning &amp; Biodiversity Research </a:t>
            </a:r>
            <a:endParaRPr lang="en-US" sz="4000" dirty="0"/>
          </a:p>
        </p:txBody>
      </p:sp>
    </p:spTree>
    <p:extLst>
      <p:ext uri="{BB962C8B-B14F-4D97-AF65-F5344CB8AC3E}">
        <p14:creationId xmlns:p14="http://schemas.microsoft.com/office/powerpoint/2010/main" val="33169299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364F792-3132-0D43-8417-E0FF64135B40}"/>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496551" y="7792351"/>
            <a:ext cx="4466316" cy="1351649"/>
          </a:xfrm>
          <a:prstGeom prst="rect">
            <a:avLst/>
          </a:prstGeom>
        </p:spPr>
      </p:pic>
      <p:pic>
        <p:nvPicPr>
          <p:cNvPr id="10" name="Picture 9">
            <a:extLst>
              <a:ext uri="{FF2B5EF4-FFF2-40B4-BE49-F238E27FC236}">
                <a16:creationId xmlns:a16="http://schemas.microsoft.com/office/drawing/2014/main" id="{BA9EA75B-1782-B943-A197-1F3CD5C5342E}"/>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86218" y="1427451"/>
            <a:ext cx="10198835" cy="5289096"/>
          </a:xfrm>
          <a:prstGeom prst="rect">
            <a:avLst/>
          </a:prstGeom>
        </p:spPr>
      </p:pic>
      <p:pic>
        <p:nvPicPr>
          <p:cNvPr id="11" name="Picture 10">
            <a:extLst>
              <a:ext uri="{FF2B5EF4-FFF2-40B4-BE49-F238E27FC236}">
                <a16:creationId xmlns:a16="http://schemas.microsoft.com/office/drawing/2014/main" id="{F6F639F1-774E-044C-9B1F-79338353F1E0}"/>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b="15907"/>
          <a:stretch/>
        </p:blipFill>
        <p:spPr>
          <a:xfrm>
            <a:off x="486217" y="2709881"/>
            <a:ext cx="9846666" cy="4015616"/>
          </a:xfrm>
          <a:prstGeom prst="rect">
            <a:avLst/>
          </a:prstGeom>
        </p:spPr>
      </p:pic>
      <p:pic>
        <p:nvPicPr>
          <p:cNvPr id="12" name="Picture 11">
            <a:extLst>
              <a:ext uri="{FF2B5EF4-FFF2-40B4-BE49-F238E27FC236}">
                <a16:creationId xmlns:a16="http://schemas.microsoft.com/office/drawing/2014/main" id="{FE06B969-806C-824B-9238-325C69300AD4}"/>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486479" y="5430549"/>
            <a:ext cx="4278955" cy="1294948"/>
          </a:xfrm>
          <a:prstGeom prst="rect">
            <a:avLst/>
          </a:prstGeom>
        </p:spPr>
      </p:pic>
      <p:pic>
        <p:nvPicPr>
          <p:cNvPr id="13" name="Picture 12">
            <a:extLst>
              <a:ext uri="{FF2B5EF4-FFF2-40B4-BE49-F238E27FC236}">
                <a16:creationId xmlns:a16="http://schemas.microsoft.com/office/drawing/2014/main" id="{6497A6BE-16E0-D34C-888C-567629C64E20}"/>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733308" y="4275243"/>
            <a:ext cx="5032126" cy="1196797"/>
          </a:xfrm>
          <a:prstGeom prst="rect">
            <a:avLst/>
          </a:prstGeom>
        </p:spPr>
      </p:pic>
      <p:pic>
        <p:nvPicPr>
          <p:cNvPr id="14" name="Picture 13">
            <a:extLst>
              <a:ext uri="{FF2B5EF4-FFF2-40B4-BE49-F238E27FC236}">
                <a16:creationId xmlns:a16="http://schemas.microsoft.com/office/drawing/2014/main" id="{4C2F3CA6-B452-5C48-AF21-EFE642EB8FAF}"/>
              </a:ext>
            </a:extLst>
          </p:cNvPr>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990349" y="2433511"/>
            <a:ext cx="3306791" cy="1115871"/>
          </a:xfrm>
          <a:prstGeom prst="rect">
            <a:avLst/>
          </a:prstGeom>
        </p:spPr>
      </p:pic>
      <p:pic>
        <p:nvPicPr>
          <p:cNvPr id="15" name="Picture 14">
            <a:extLst>
              <a:ext uri="{FF2B5EF4-FFF2-40B4-BE49-F238E27FC236}">
                <a16:creationId xmlns:a16="http://schemas.microsoft.com/office/drawing/2014/main" id="{2C8D8EAE-E707-FA4D-BF36-A72D32869986}"/>
              </a:ext>
            </a:extLst>
          </p:cNvPr>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6733307" y="3193065"/>
            <a:ext cx="5032127" cy="1082178"/>
          </a:xfrm>
          <a:prstGeom prst="rect">
            <a:avLst/>
          </a:prstGeom>
        </p:spPr>
      </p:pic>
      <p:pic>
        <p:nvPicPr>
          <p:cNvPr id="16" name="Picture 15">
            <a:extLst>
              <a:ext uri="{FF2B5EF4-FFF2-40B4-BE49-F238E27FC236}">
                <a16:creationId xmlns:a16="http://schemas.microsoft.com/office/drawing/2014/main" id="{452F618F-1EE6-DC4C-87C7-67748D4957FF}"/>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l="1792" r="1979"/>
          <a:stretch/>
        </p:blipFill>
        <p:spPr>
          <a:xfrm>
            <a:off x="8089433" y="1418501"/>
            <a:ext cx="3676001" cy="1784659"/>
          </a:xfrm>
          <a:prstGeom prst="rect">
            <a:avLst/>
          </a:prstGeom>
        </p:spPr>
      </p:pic>
      <p:sp>
        <p:nvSpPr>
          <p:cNvPr id="18" name="Rectangle 17">
            <a:extLst>
              <a:ext uri="{FF2B5EF4-FFF2-40B4-BE49-F238E27FC236}">
                <a16:creationId xmlns:a16="http://schemas.microsoft.com/office/drawing/2014/main" id="{678E57CD-124C-B04D-8489-B3D7986470C5}"/>
              </a:ext>
            </a:extLst>
          </p:cNvPr>
          <p:cNvSpPr/>
          <p:nvPr/>
        </p:nvSpPr>
        <p:spPr>
          <a:xfrm>
            <a:off x="0" y="-5934"/>
            <a:ext cx="12192000" cy="1286359"/>
          </a:xfrm>
          <a:prstGeom prst="rect">
            <a:avLst/>
          </a:prstGeom>
          <a:solidFill>
            <a:srgbClr val="3493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t>   </a:t>
            </a:r>
            <a:r>
              <a:rPr lang="en-US" sz="4000" dirty="0"/>
              <a:t>  </a:t>
            </a:r>
          </a:p>
        </p:txBody>
      </p:sp>
      <p:sp>
        <p:nvSpPr>
          <p:cNvPr id="19" name="Rectangle 18">
            <a:extLst>
              <a:ext uri="{FF2B5EF4-FFF2-40B4-BE49-F238E27FC236}">
                <a16:creationId xmlns:a16="http://schemas.microsoft.com/office/drawing/2014/main" id="{C91B47BA-7A62-CC48-BD63-3226750A582A}"/>
              </a:ext>
            </a:extLst>
          </p:cNvPr>
          <p:cNvSpPr/>
          <p:nvPr/>
        </p:nvSpPr>
        <p:spPr>
          <a:xfrm>
            <a:off x="0" y="176481"/>
            <a:ext cx="12192000" cy="830997"/>
          </a:xfrm>
          <a:prstGeom prst="rect">
            <a:avLst/>
          </a:prstGeom>
        </p:spPr>
        <p:txBody>
          <a:bodyPr wrap="square">
            <a:spAutoFit/>
          </a:bodyPr>
          <a:lstStyle/>
          <a:p>
            <a:pPr>
              <a:tabLst>
                <a:tab pos="455613" algn="l"/>
              </a:tabLst>
            </a:pPr>
            <a:r>
              <a:rPr lang="en-US" sz="4800" dirty="0">
                <a:solidFill>
                  <a:schemeClr val="bg1"/>
                </a:solidFill>
              </a:rPr>
              <a:t>	Other Data Aggregators</a:t>
            </a:r>
          </a:p>
        </p:txBody>
      </p:sp>
    </p:spTree>
    <p:extLst>
      <p:ext uri="{BB962C8B-B14F-4D97-AF65-F5344CB8AC3E}">
        <p14:creationId xmlns:p14="http://schemas.microsoft.com/office/powerpoint/2010/main" val="18401478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486527" y="1232297"/>
            <a:ext cx="8541782" cy="4795522"/>
          </a:xfrm>
        </p:spPr>
        <p:txBody>
          <a:bodyPr>
            <a:noAutofit/>
          </a:bodyPr>
          <a:lstStyle/>
          <a:p>
            <a:r>
              <a:rPr lang="en-US" sz="2800" dirty="0">
                <a:latin typeface="+mn-lt"/>
              </a:rPr>
              <a:t>Monitoring shifts in biodiversity</a:t>
            </a:r>
          </a:p>
          <a:p>
            <a:r>
              <a:rPr lang="en-US" sz="2800" dirty="0">
                <a:latin typeface="+mn-lt"/>
              </a:rPr>
              <a:t>Tracking invasive species</a:t>
            </a:r>
          </a:p>
          <a:p>
            <a:r>
              <a:rPr lang="en-US" sz="2800" dirty="0">
                <a:latin typeface="+mn-lt"/>
              </a:rPr>
              <a:t>Ecological Niche Modeling, climate change</a:t>
            </a:r>
          </a:p>
          <a:p>
            <a:r>
              <a:rPr lang="en-US" sz="2800" dirty="0"/>
              <a:t>Past movements and climate change</a:t>
            </a:r>
          </a:p>
          <a:p>
            <a:r>
              <a:rPr lang="en-US" sz="2800" dirty="0"/>
              <a:t>Tracking phenological shifts</a:t>
            </a:r>
          </a:p>
          <a:p>
            <a:r>
              <a:rPr lang="en-US" sz="2800" dirty="0"/>
              <a:t>Landscape genetics</a:t>
            </a:r>
            <a:endParaRPr lang="en-US" sz="2800" dirty="0">
              <a:latin typeface="+mn-lt"/>
            </a:endParaRPr>
          </a:p>
          <a:p>
            <a:r>
              <a:rPr lang="en-US" sz="2800" dirty="0">
                <a:latin typeface="+mn-lt"/>
              </a:rPr>
              <a:t>Integration of ENM with phylogeny</a:t>
            </a:r>
          </a:p>
          <a:p>
            <a:r>
              <a:rPr lang="en-US" sz="2800" dirty="0"/>
              <a:t>Community phylogenetics/assembly</a:t>
            </a:r>
          </a:p>
          <a:p>
            <a:r>
              <a:rPr lang="en-US" sz="2800" dirty="0">
                <a:latin typeface="+mn-lt"/>
              </a:rPr>
              <a:t>Biogeography</a:t>
            </a:r>
          </a:p>
        </p:txBody>
      </p:sp>
      <p:sp>
        <p:nvSpPr>
          <p:cNvPr id="2" name="Rectangle 1">
            <a:extLst>
              <a:ext uri="{FF2B5EF4-FFF2-40B4-BE49-F238E27FC236}">
                <a16:creationId xmlns:a16="http://schemas.microsoft.com/office/drawing/2014/main" id="{B5C88DA1-5C6A-A1F1-83E5-DDFF387FC3F4}"/>
              </a:ext>
            </a:extLst>
          </p:cNvPr>
          <p:cNvSpPr/>
          <p:nvPr/>
        </p:nvSpPr>
        <p:spPr>
          <a:xfrm>
            <a:off x="0" y="-5934"/>
            <a:ext cx="12192000" cy="1286359"/>
          </a:xfrm>
          <a:prstGeom prst="rect">
            <a:avLst/>
          </a:prstGeom>
          <a:solidFill>
            <a:srgbClr val="3493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t>   </a:t>
            </a:r>
            <a:r>
              <a:rPr lang="en-US" sz="4000" dirty="0"/>
              <a:t>  </a:t>
            </a:r>
          </a:p>
        </p:txBody>
      </p:sp>
      <p:sp>
        <p:nvSpPr>
          <p:cNvPr id="8" name="Rectangle 7">
            <a:extLst>
              <a:ext uri="{FF2B5EF4-FFF2-40B4-BE49-F238E27FC236}">
                <a16:creationId xmlns:a16="http://schemas.microsoft.com/office/drawing/2014/main" id="{0CCF44E2-1FA1-430D-104A-CCD863166DDC}"/>
              </a:ext>
            </a:extLst>
          </p:cNvPr>
          <p:cNvSpPr/>
          <p:nvPr/>
        </p:nvSpPr>
        <p:spPr>
          <a:xfrm>
            <a:off x="0" y="176481"/>
            <a:ext cx="12192000" cy="830997"/>
          </a:xfrm>
          <a:prstGeom prst="rect">
            <a:avLst/>
          </a:prstGeom>
        </p:spPr>
        <p:txBody>
          <a:bodyPr wrap="square">
            <a:spAutoFit/>
          </a:bodyPr>
          <a:lstStyle/>
          <a:p>
            <a:pPr>
              <a:tabLst>
                <a:tab pos="455613" algn="l"/>
              </a:tabLst>
            </a:pPr>
            <a:r>
              <a:rPr lang="en-US" sz="4800" dirty="0">
                <a:solidFill>
                  <a:schemeClr val="bg1"/>
                </a:solidFill>
              </a:rPr>
              <a:t>	‘Big Data’ Research in Biodiversity Science</a:t>
            </a:r>
          </a:p>
        </p:txBody>
      </p:sp>
      <p:pic>
        <p:nvPicPr>
          <p:cNvPr id="13" name="Picture 12" descr="band.jpg">
            <a:extLst>
              <a:ext uri="{FF2B5EF4-FFF2-40B4-BE49-F238E27FC236}">
                <a16:creationId xmlns:a16="http://schemas.microsoft.com/office/drawing/2014/main" id="{E175C7C2-9689-AC77-90D2-5D70A4DB9246}"/>
              </a:ext>
            </a:extLst>
          </p:cNvPr>
          <p:cNvPicPr>
            <a:picLocks noChangeAspect="1"/>
          </p:cNvPicPr>
          <p:nvPr/>
        </p:nvPicPr>
        <p:blipFill rotWithShape="1">
          <a:blip r:embed="rId3">
            <a:extLst>
              <a:ext uri="{28A0092B-C50C-407E-A947-70E740481C1C}">
                <a14:useLocalDpi xmlns:a14="http://schemas.microsoft.com/office/drawing/2010/main" val="0"/>
              </a:ext>
            </a:extLst>
          </a:blip>
          <a:srcRect t="15229" b="56146"/>
          <a:stretch/>
        </p:blipFill>
        <p:spPr>
          <a:xfrm>
            <a:off x="0" y="5836255"/>
            <a:ext cx="12192000" cy="1021745"/>
          </a:xfrm>
          <a:prstGeom prst="rect">
            <a:avLst/>
          </a:prstGeom>
        </p:spPr>
      </p:pic>
    </p:spTree>
    <p:extLst>
      <p:ext uri="{BB962C8B-B14F-4D97-AF65-F5344CB8AC3E}">
        <p14:creationId xmlns:p14="http://schemas.microsoft.com/office/powerpoint/2010/main" val="1996407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and.jpg">
            <a:extLst>
              <a:ext uri="{FF2B5EF4-FFF2-40B4-BE49-F238E27FC236}">
                <a16:creationId xmlns:a16="http://schemas.microsoft.com/office/drawing/2014/main" id="{A6D08B6B-9682-6A44-8774-B3697068B3DF}"/>
              </a:ext>
            </a:extLst>
          </p:cNvPr>
          <p:cNvPicPr>
            <a:picLocks noChangeAspect="1"/>
          </p:cNvPicPr>
          <p:nvPr/>
        </p:nvPicPr>
        <p:blipFill rotWithShape="1">
          <a:blip r:embed="rId3">
            <a:extLst>
              <a:ext uri="{28A0092B-C50C-407E-A947-70E740481C1C}">
                <a14:useLocalDpi xmlns:a14="http://schemas.microsoft.com/office/drawing/2010/main" val="0"/>
              </a:ext>
            </a:extLst>
          </a:blip>
          <a:srcRect t="15229" b="46344"/>
          <a:stretch/>
        </p:blipFill>
        <p:spPr>
          <a:xfrm>
            <a:off x="0" y="0"/>
            <a:ext cx="12192000" cy="1371600"/>
          </a:xfrm>
          <a:prstGeom prst="rect">
            <a:avLst/>
          </a:prstGeom>
        </p:spPr>
      </p:pic>
      <p:sp>
        <p:nvSpPr>
          <p:cNvPr id="6" name="Title 1"/>
          <p:cNvSpPr>
            <a:spLocks noGrp="1"/>
          </p:cNvSpPr>
          <p:nvPr>
            <p:ph type="title"/>
          </p:nvPr>
        </p:nvSpPr>
        <p:spPr>
          <a:xfrm>
            <a:off x="1981200" y="274638"/>
            <a:ext cx="8229600" cy="1143000"/>
          </a:xfrm>
        </p:spPr>
        <p:txBody>
          <a:bodyPr/>
          <a:lstStyle/>
          <a:p>
            <a:r>
              <a:rPr lang="en-US" dirty="0">
                <a:solidFill>
                  <a:schemeClr val="accent3">
                    <a:lumMod val="40000"/>
                    <a:lumOff val="60000"/>
                  </a:schemeClr>
                </a:solidFill>
              </a:rPr>
              <a:t>Overview of Day’s Activities</a:t>
            </a:r>
          </a:p>
        </p:txBody>
      </p:sp>
      <p:sp>
        <p:nvSpPr>
          <p:cNvPr id="7" name="Content Placeholder 2">
            <a:extLst>
              <a:ext uri="{FF2B5EF4-FFF2-40B4-BE49-F238E27FC236}">
                <a16:creationId xmlns:a16="http://schemas.microsoft.com/office/drawing/2014/main" id="{0AF2156D-4006-2242-9858-868EDD2E30CB}"/>
              </a:ext>
            </a:extLst>
          </p:cNvPr>
          <p:cNvSpPr txBox="1">
            <a:spLocks/>
          </p:cNvSpPr>
          <p:nvPr/>
        </p:nvSpPr>
        <p:spPr>
          <a:xfrm>
            <a:off x="1715361" y="1867412"/>
            <a:ext cx="8767802" cy="4878163"/>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endParaRPr lang="en-US" sz="1800" dirty="0"/>
          </a:p>
        </p:txBody>
      </p:sp>
      <p:sp>
        <p:nvSpPr>
          <p:cNvPr id="3" name="Rectangle 2">
            <a:extLst>
              <a:ext uri="{FF2B5EF4-FFF2-40B4-BE49-F238E27FC236}">
                <a16:creationId xmlns:a16="http://schemas.microsoft.com/office/drawing/2014/main" id="{D951CE0D-BE5E-755B-6EAD-2B786C52F532}"/>
              </a:ext>
            </a:extLst>
          </p:cNvPr>
          <p:cNvSpPr/>
          <p:nvPr/>
        </p:nvSpPr>
        <p:spPr>
          <a:xfrm>
            <a:off x="959922" y="1417638"/>
            <a:ext cx="10272156" cy="5293757"/>
          </a:xfrm>
          <a:prstGeom prst="rect">
            <a:avLst/>
          </a:prstGeom>
        </p:spPr>
        <p:txBody>
          <a:bodyPr wrap="square">
            <a:spAutoFit/>
          </a:bodyPr>
          <a:lstStyle/>
          <a:p>
            <a:r>
              <a:rPr lang="en-US" sz="2600" dirty="0">
                <a:latin typeface="Times New Roman" panose="02020603050405020304" pitchFamily="18" charset="0"/>
                <a:cs typeface="Times New Roman" panose="02020603050405020304" pitchFamily="18" charset="0"/>
              </a:rPr>
              <a:t>9:00		Welcome and Overview of the Workshop – Pam</a:t>
            </a:r>
          </a:p>
          <a:p>
            <a:r>
              <a:rPr lang="en-US" sz="2600" dirty="0">
                <a:latin typeface="Times New Roman" panose="02020603050405020304" pitchFamily="18" charset="0"/>
                <a:cs typeface="Times New Roman" panose="02020603050405020304" pitchFamily="18" charset="0"/>
              </a:rPr>
              <a:t>9:10		Darwin Core and Data Fields – Pam</a:t>
            </a:r>
          </a:p>
          <a:p>
            <a:r>
              <a:rPr lang="en-US" sz="2600" dirty="0">
                <a:latin typeface="Times New Roman" panose="02020603050405020304" pitchFamily="18" charset="0"/>
                <a:cs typeface="Times New Roman" panose="02020603050405020304" pitchFamily="18" charset="0"/>
              </a:rPr>
              <a:t>9:15		Data Downloading Overview – Pam</a:t>
            </a:r>
          </a:p>
          <a:p>
            <a:r>
              <a:rPr lang="en-US" sz="2600" dirty="0">
                <a:latin typeface="Times New Roman" panose="02020603050405020304" pitchFamily="18" charset="0"/>
                <a:cs typeface="Times New Roman" panose="02020603050405020304" pitchFamily="18" charset="0"/>
              </a:rPr>
              <a:t>9:20	</a:t>
            </a:r>
            <a:r>
              <a:rPr lang="en-US" sz="2600" b="1" i="1" dirty="0">
                <a:latin typeface="Times New Roman" panose="02020603050405020304" pitchFamily="18" charset="0"/>
                <a:cs typeface="Times New Roman" panose="02020603050405020304" pitchFamily="18" charset="0"/>
              </a:rPr>
              <a:t>	Activity</a:t>
            </a:r>
            <a:r>
              <a:rPr lang="en-US" sz="2600" i="1" dirty="0">
                <a:latin typeface="Times New Roman" panose="02020603050405020304" pitchFamily="18" charset="0"/>
                <a:cs typeface="Times New Roman" panose="02020603050405020304" pitchFamily="18" charset="0"/>
              </a:rPr>
              <a:t>:</a:t>
            </a:r>
            <a:r>
              <a:rPr lang="en-US" sz="2600" dirty="0">
                <a:latin typeface="Times New Roman" panose="02020603050405020304" pitchFamily="18" charset="0"/>
                <a:cs typeface="Times New Roman" panose="02020603050405020304" pitchFamily="18" charset="0"/>
              </a:rPr>
              <a:t>  Manual Data Downloads from </a:t>
            </a:r>
            <a:r>
              <a:rPr lang="en-US" sz="2600" dirty="0" err="1">
                <a:latin typeface="Times New Roman" panose="02020603050405020304" pitchFamily="18" charset="0"/>
                <a:cs typeface="Times New Roman" panose="02020603050405020304" pitchFamily="18" charset="0"/>
              </a:rPr>
              <a:t>iDigBio</a:t>
            </a:r>
            <a:r>
              <a:rPr lang="en-US" sz="2600" dirty="0">
                <a:latin typeface="Times New Roman" panose="02020603050405020304" pitchFamily="18" charset="0"/>
                <a:cs typeface="Times New Roman" panose="02020603050405020304" pitchFamily="18" charset="0"/>
              </a:rPr>
              <a:t> Portal – Pam</a:t>
            </a:r>
          </a:p>
          <a:p>
            <a:r>
              <a:rPr lang="en-US" sz="2600" dirty="0">
                <a:latin typeface="Times New Roman" panose="02020603050405020304" pitchFamily="18" charset="0"/>
                <a:cs typeface="Times New Roman" panose="02020603050405020304" pitchFamily="18" charset="0"/>
              </a:rPr>
              <a:t>9:30		Intro to </a:t>
            </a:r>
            <a:r>
              <a:rPr lang="en-US" sz="2600" dirty="0" err="1">
                <a:latin typeface="Times New Roman" panose="02020603050405020304" pitchFamily="18" charset="0"/>
                <a:cs typeface="Times New Roman" panose="02020603050405020304" pitchFamily="18" charset="0"/>
              </a:rPr>
              <a:t>HiPerGator</a:t>
            </a:r>
            <a:r>
              <a:rPr lang="en-US" sz="2600" dirty="0">
                <a:latin typeface="Times New Roman" panose="02020603050405020304" pitchFamily="18" charset="0"/>
                <a:cs typeface="Times New Roman" panose="02020603050405020304" pitchFamily="18" charset="0"/>
              </a:rPr>
              <a:t> – Makenzie </a:t>
            </a:r>
          </a:p>
          <a:p>
            <a:r>
              <a:rPr lang="en-US" sz="2600" dirty="0">
                <a:latin typeface="Times New Roman" panose="02020603050405020304" pitchFamily="18" charset="0"/>
                <a:cs typeface="Times New Roman" panose="02020603050405020304" pitchFamily="18" charset="0"/>
              </a:rPr>
              <a:t>9:35		Data Downloads – Shelly </a:t>
            </a:r>
          </a:p>
          <a:p>
            <a:r>
              <a:rPr lang="en-US" sz="2600" dirty="0">
                <a:latin typeface="Times New Roman" panose="02020603050405020304" pitchFamily="18" charset="0"/>
                <a:cs typeface="Times New Roman" panose="02020603050405020304" pitchFamily="18" charset="0"/>
              </a:rPr>
              <a:t>9:45	</a:t>
            </a:r>
            <a:r>
              <a:rPr lang="en-US" sz="2600" b="1" i="1" dirty="0">
                <a:latin typeface="Times New Roman" panose="02020603050405020304" pitchFamily="18" charset="0"/>
                <a:cs typeface="Times New Roman" panose="02020603050405020304" pitchFamily="18" charset="0"/>
              </a:rPr>
              <a:t>	Activity</a:t>
            </a:r>
            <a:r>
              <a:rPr lang="en-US" sz="2600" i="1" dirty="0">
                <a:latin typeface="Times New Roman" panose="02020603050405020304" pitchFamily="18" charset="0"/>
                <a:cs typeface="Times New Roman" panose="02020603050405020304" pitchFamily="18" charset="0"/>
              </a:rPr>
              <a:t>:</a:t>
            </a:r>
            <a:r>
              <a:rPr lang="en-US" sz="2600" dirty="0">
                <a:latin typeface="Times New Roman" panose="02020603050405020304" pitchFamily="18" charset="0"/>
                <a:cs typeface="Times New Roman" panose="02020603050405020304" pitchFamily="18" charset="0"/>
              </a:rPr>
              <a:t>  R-based Data Downloads – Shelly</a:t>
            </a:r>
          </a:p>
          <a:p>
            <a:r>
              <a:rPr lang="en-US" sz="2600" b="1" dirty="0">
                <a:latin typeface="Times New Roman" panose="02020603050405020304" pitchFamily="18" charset="0"/>
                <a:cs typeface="Times New Roman" panose="02020603050405020304" pitchFamily="18" charset="0"/>
              </a:rPr>
              <a:t>10:00		Break</a:t>
            </a:r>
            <a:endParaRPr lang="en-US" sz="2600" dirty="0">
              <a:latin typeface="Times New Roman" panose="02020603050405020304" pitchFamily="18" charset="0"/>
              <a:cs typeface="Times New Roman" panose="02020603050405020304" pitchFamily="18" charset="0"/>
            </a:endParaRPr>
          </a:p>
          <a:p>
            <a:r>
              <a:rPr lang="en-US" sz="2600" dirty="0">
                <a:latin typeface="Times New Roman" panose="02020603050405020304" pitchFamily="18" charset="0"/>
                <a:cs typeface="Times New Roman" panose="02020603050405020304" pitchFamily="18" charset="0"/>
              </a:rPr>
              <a:t>10:30</a:t>
            </a:r>
            <a:r>
              <a:rPr lang="en-US" sz="2600" b="1" i="1"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Data Cleaning – Shelly </a:t>
            </a:r>
            <a:endParaRPr lang="en-US" sz="2600" b="1" i="1" dirty="0">
              <a:latin typeface="Times New Roman" panose="02020603050405020304" pitchFamily="18" charset="0"/>
              <a:cs typeface="Times New Roman" panose="02020603050405020304" pitchFamily="18" charset="0"/>
            </a:endParaRPr>
          </a:p>
          <a:p>
            <a:r>
              <a:rPr lang="en-US" sz="2600" dirty="0">
                <a:latin typeface="Times New Roman" panose="02020603050405020304" pitchFamily="18" charset="0"/>
                <a:cs typeface="Times New Roman" panose="02020603050405020304" pitchFamily="18" charset="0"/>
              </a:rPr>
              <a:t>10:45</a:t>
            </a:r>
            <a:r>
              <a:rPr lang="en-US" sz="2600" b="1" i="1" dirty="0">
                <a:latin typeface="Times New Roman" panose="02020603050405020304" pitchFamily="18" charset="0"/>
                <a:cs typeface="Times New Roman" panose="02020603050405020304" pitchFamily="18" charset="0"/>
              </a:rPr>
              <a:t>		Activity</a:t>
            </a:r>
            <a:r>
              <a:rPr lang="en-US" sz="2600" dirty="0">
                <a:latin typeface="Times New Roman" panose="02020603050405020304" pitchFamily="18" charset="0"/>
                <a:cs typeface="Times New Roman" panose="02020603050405020304" pitchFamily="18" charset="0"/>
              </a:rPr>
              <a:t>: Data Cleaning </a:t>
            </a:r>
          </a:p>
          <a:p>
            <a:r>
              <a:rPr lang="en-US" sz="2600" dirty="0">
                <a:latin typeface="Times New Roman" panose="02020603050405020304" pitchFamily="18" charset="0"/>
                <a:cs typeface="Times New Roman" panose="02020603050405020304" pitchFamily="18" charset="0"/>
              </a:rPr>
              <a:t>11:00		Georeferencing – Sarah Ellen</a:t>
            </a:r>
          </a:p>
          <a:p>
            <a:r>
              <a:rPr lang="en-US" sz="2600" dirty="0">
                <a:latin typeface="Times New Roman" panose="02020603050405020304" pitchFamily="18" charset="0"/>
                <a:cs typeface="Times New Roman" panose="02020603050405020304" pitchFamily="18" charset="0"/>
              </a:rPr>
              <a:t>11:30		Environmental Variables &amp; Data Exploration – Sydney </a:t>
            </a:r>
          </a:p>
          <a:p>
            <a:r>
              <a:rPr lang="en-US" sz="2600" dirty="0">
                <a:latin typeface="Times New Roman" panose="02020603050405020304" pitchFamily="18" charset="0"/>
                <a:cs typeface="Times New Roman" panose="02020603050405020304" pitchFamily="18" charset="0"/>
              </a:rPr>
              <a:t>11:45		</a:t>
            </a:r>
            <a:r>
              <a:rPr lang="en-US" sz="2600" b="1" i="1" dirty="0">
                <a:latin typeface="Times New Roman" panose="02020603050405020304" pitchFamily="18" charset="0"/>
                <a:cs typeface="Times New Roman" panose="02020603050405020304" pitchFamily="18" charset="0"/>
              </a:rPr>
              <a:t>Activity:</a:t>
            </a:r>
            <a:r>
              <a:rPr lang="en-US" sz="2600" dirty="0">
                <a:latin typeface="Times New Roman" panose="02020603050405020304" pitchFamily="18" charset="0"/>
                <a:cs typeface="Times New Roman" panose="02020603050405020304" pitchFamily="18" charset="0"/>
              </a:rPr>
              <a:t> Environmental Variables &amp; Data Exploration – Sydney </a:t>
            </a:r>
            <a:r>
              <a:rPr lang="en-US" sz="2600" i="1" dirty="0">
                <a:latin typeface="Times New Roman" panose="02020603050405020304" pitchFamily="18" charset="0"/>
                <a:cs typeface="Times New Roman" panose="02020603050405020304" pitchFamily="18" charset="0"/>
              </a:rPr>
              <a:t>	</a:t>
            </a:r>
            <a:endParaRPr lang="en-US"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7136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and.jpg">
            <a:extLst>
              <a:ext uri="{FF2B5EF4-FFF2-40B4-BE49-F238E27FC236}">
                <a16:creationId xmlns:a16="http://schemas.microsoft.com/office/drawing/2014/main" id="{A6D08B6B-9682-6A44-8774-B3697068B3DF}"/>
              </a:ext>
            </a:extLst>
          </p:cNvPr>
          <p:cNvPicPr>
            <a:picLocks noChangeAspect="1"/>
          </p:cNvPicPr>
          <p:nvPr/>
        </p:nvPicPr>
        <p:blipFill rotWithShape="1">
          <a:blip r:embed="rId3">
            <a:extLst>
              <a:ext uri="{28A0092B-C50C-407E-A947-70E740481C1C}">
                <a14:useLocalDpi xmlns:a14="http://schemas.microsoft.com/office/drawing/2010/main" val="0"/>
              </a:ext>
            </a:extLst>
          </a:blip>
          <a:srcRect t="15229" b="46344"/>
          <a:stretch/>
        </p:blipFill>
        <p:spPr>
          <a:xfrm>
            <a:off x="0" y="0"/>
            <a:ext cx="12192000" cy="1371600"/>
          </a:xfrm>
          <a:prstGeom prst="rect">
            <a:avLst/>
          </a:prstGeom>
        </p:spPr>
      </p:pic>
      <p:sp>
        <p:nvSpPr>
          <p:cNvPr id="6" name="Title 1"/>
          <p:cNvSpPr>
            <a:spLocks noGrp="1"/>
          </p:cNvSpPr>
          <p:nvPr>
            <p:ph type="title"/>
          </p:nvPr>
        </p:nvSpPr>
        <p:spPr>
          <a:xfrm>
            <a:off x="1981200" y="274638"/>
            <a:ext cx="8229600" cy="1143000"/>
          </a:xfrm>
        </p:spPr>
        <p:txBody>
          <a:bodyPr/>
          <a:lstStyle/>
          <a:p>
            <a:r>
              <a:rPr lang="en-US" dirty="0">
                <a:solidFill>
                  <a:schemeClr val="accent3">
                    <a:lumMod val="40000"/>
                    <a:lumOff val="60000"/>
                  </a:schemeClr>
                </a:solidFill>
              </a:rPr>
              <a:t>Overview of Day’s Activities</a:t>
            </a:r>
          </a:p>
        </p:txBody>
      </p:sp>
      <p:sp>
        <p:nvSpPr>
          <p:cNvPr id="7" name="Content Placeholder 2">
            <a:extLst>
              <a:ext uri="{FF2B5EF4-FFF2-40B4-BE49-F238E27FC236}">
                <a16:creationId xmlns:a16="http://schemas.microsoft.com/office/drawing/2014/main" id="{0AF2156D-4006-2242-9858-868EDD2E30CB}"/>
              </a:ext>
            </a:extLst>
          </p:cNvPr>
          <p:cNvSpPr txBox="1">
            <a:spLocks/>
          </p:cNvSpPr>
          <p:nvPr/>
        </p:nvSpPr>
        <p:spPr>
          <a:xfrm>
            <a:off x="1715361" y="1867412"/>
            <a:ext cx="8767802" cy="4878163"/>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endParaRPr lang="en-US" sz="1800" dirty="0"/>
          </a:p>
        </p:txBody>
      </p:sp>
      <p:sp>
        <p:nvSpPr>
          <p:cNvPr id="3" name="Rectangle 2">
            <a:extLst>
              <a:ext uri="{FF2B5EF4-FFF2-40B4-BE49-F238E27FC236}">
                <a16:creationId xmlns:a16="http://schemas.microsoft.com/office/drawing/2014/main" id="{D951CE0D-BE5E-755B-6EAD-2B786C52F532}"/>
              </a:ext>
            </a:extLst>
          </p:cNvPr>
          <p:cNvSpPr/>
          <p:nvPr/>
        </p:nvSpPr>
        <p:spPr>
          <a:xfrm>
            <a:off x="926431" y="1451818"/>
            <a:ext cx="10647947" cy="5293757"/>
          </a:xfrm>
          <a:prstGeom prst="rect">
            <a:avLst/>
          </a:prstGeom>
        </p:spPr>
        <p:txBody>
          <a:bodyPr wrap="square">
            <a:spAutoFit/>
          </a:bodyPr>
          <a:lstStyle/>
          <a:p>
            <a:r>
              <a:rPr lang="en-US" sz="2600" b="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12:15		Lunch</a:t>
            </a:r>
            <a:endParaRPr lang="en-US" sz="26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1:15		</a:t>
            </a:r>
            <a:r>
              <a:rPr lang="en-US" sz="2600" dirty="0">
                <a:effectLst/>
                <a:latin typeface="Times New Roman" panose="02020603050405020304" pitchFamily="18" charset="0"/>
                <a:ea typeface="Arial" panose="020B0604020202020204" pitchFamily="34" charset="0"/>
                <a:cs typeface="Times New Roman" panose="02020603050405020304" pitchFamily="18" charset="0"/>
              </a:rPr>
              <a:t>Defining Accessible Area + Variable Selection – Makenzie </a:t>
            </a:r>
            <a:r>
              <a:rPr lang="en-US" sz="2600" dirty="0">
                <a:effectLst/>
                <a:latin typeface="Times New Roman" panose="02020603050405020304" pitchFamily="18" charset="0"/>
                <a:cs typeface="Times New Roman" panose="02020603050405020304" pitchFamily="18" charset="0"/>
              </a:rPr>
              <a:t> </a:t>
            </a:r>
            <a:endParaRPr lang="en-US" sz="26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1:25	</a:t>
            </a:r>
            <a:r>
              <a:rPr lang="en-US" sz="2600" b="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	</a:t>
            </a:r>
            <a:r>
              <a:rPr lang="en-US" sz="2600" b="1" i="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Activity</a:t>
            </a:r>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 </a:t>
            </a:r>
            <a:r>
              <a:rPr lang="en-US" sz="2600" dirty="0">
                <a:effectLst/>
                <a:latin typeface="Times New Roman" panose="02020603050405020304" pitchFamily="18" charset="0"/>
                <a:ea typeface="Arial" panose="020B0604020202020204" pitchFamily="34" charset="0"/>
                <a:cs typeface="Times New Roman" panose="02020603050405020304" pitchFamily="18" charset="0"/>
              </a:rPr>
              <a:t>Defining Accessible Area + Variable Selection – Makenzie </a:t>
            </a:r>
            <a:endPar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endParaRPr>
          </a:p>
          <a:p>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1:45		Ecological Niche Models (ENMs) – Sebastian</a:t>
            </a:r>
            <a:endParaRPr lang="en-US" sz="26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2:00		</a:t>
            </a:r>
            <a:r>
              <a:rPr lang="en-US" sz="2600" b="1" i="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 Activity</a:t>
            </a:r>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 ENMs – Sebastian </a:t>
            </a:r>
            <a:endParaRPr lang="en-US" sz="26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2:30	</a:t>
            </a:r>
            <a:r>
              <a:rPr lang="en-US" sz="2600" b="1" i="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	 </a:t>
            </a:r>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Null Models – Tyler </a:t>
            </a:r>
            <a:endParaRPr lang="en-US" sz="26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600" b="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3:00		Break</a:t>
            </a:r>
            <a:endParaRPr lang="en-US" sz="26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3:30		</a:t>
            </a:r>
            <a:r>
              <a:rPr lang="en-US" sz="2600" dirty="0">
                <a:effectLst/>
                <a:latin typeface="Times New Roman" panose="02020603050405020304" pitchFamily="18" charset="0"/>
                <a:ea typeface="Arial" panose="020B0604020202020204" pitchFamily="34" charset="0"/>
                <a:cs typeface="Times New Roman" panose="02020603050405020304" pitchFamily="18" charset="0"/>
              </a:rPr>
              <a:t>Post ENM analyses + Future Predictions</a:t>
            </a:r>
            <a:r>
              <a:rPr lang="en-US" sz="2600" dirty="0">
                <a:effectLst/>
                <a:latin typeface="Times New Roman" panose="02020603050405020304" pitchFamily="18" charset="0"/>
                <a:cs typeface="Times New Roman" panose="02020603050405020304" pitchFamily="18" charset="0"/>
              </a:rPr>
              <a:t> – Elizabeth </a:t>
            </a:r>
            <a:endParaRPr lang="en-US" sz="26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3:45	</a:t>
            </a:r>
            <a:r>
              <a:rPr lang="en-US" sz="2600" b="1" i="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	Activity</a:t>
            </a:r>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 </a:t>
            </a:r>
            <a:r>
              <a:rPr lang="en-US" sz="2600" dirty="0">
                <a:effectLst/>
                <a:latin typeface="Times New Roman" panose="02020603050405020304" pitchFamily="18" charset="0"/>
                <a:ea typeface="Arial" panose="020B0604020202020204" pitchFamily="34" charset="0"/>
                <a:cs typeface="Times New Roman" panose="02020603050405020304" pitchFamily="18" charset="0"/>
              </a:rPr>
              <a:t>Post ENM analyses + Future Predictions</a:t>
            </a:r>
            <a:r>
              <a:rPr lang="en-US" sz="2600" dirty="0">
                <a:effectLst/>
                <a:latin typeface="Times New Roman" panose="02020603050405020304" pitchFamily="18" charset="0"/>
                <a:cs typeface="Times New Roman" panose="02020603050405020304" pitchFamily="18" charset="0"/>
              </a:rPr>
              <a:t> – Elizabeth   </a:t>
            </a:r>
          </a:p>
          <a:p>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4:15		Occupancy Models – JT </a:t>
            </a:r>
            <a:endParaRPr lang="en-US" sz="26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4:35	</a:t>
            </a:r>
            <a:r>
              <a:rPr lang="en-US" sz="2600" b="1" i="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	</a:t>
            </a:r>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Closing with Examples – Doug </a:t>
            </a:r>
            <a:endParaRPr lang="en-US" sz="2600" b="1" i="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endParaRPr>
          </a:p>
          <a:p>
            <a:r>
              <a:rPr lang="en-US" sz="2600"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4:50		Final Q &amp; A	</a:t>
            </a:r>
          </a:p>
          <a:p>
            <a:r>
              <a:rPr lang="en-US" sz="2600" b="1" dirty="0">
                <a:solidFill>
                  <a:srgbClr val="000000"/>
                </a:solidFill>
                <a:latin typeface="Times New Roman" panose="02020603050405020304" pitchFamily="18" charset="0"/>
                <a:ea typeface="Cambria" panose="02040503050406030204" pitchFamily="18" charset="0"/>
                <a:cs typeface="Times New Roman" panose="02020603050405020304" pitchFamily="18" charset="0"/>
              </a:rPr>
              <a:t>5:00		End</a:t>
            </a:r>
            <a:r>
              <a:rPr lang="en-US" sz="26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825353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and.jpg">
            <a:extLst>
              <a:ext uri="{FF2B5EF4-FFF2-40B4-BE49-F238E27FC236}">
                <a16:creationId xmlns:a16="http://schemas.microsoft.com/office/drawing/2014/main" id="{BA119D31-6D50-DA47-AAEE-BE5DF9AB9306}"/>
              </a:ext>
            </a:extLst>
          </p:cNvPr>
          <p:cNvPicPr>
            <a:picLocks noChangeAspect="1"/>
          </p:cNvPicPr>
          <p:nvPr/>
        </p:nvPicPr>
        <p:blipFill rotWithShape="1">
          <a:blip r:embed="rId3">
            <a:extLst>
              <a:ext uri="{28A0092B-C50C-407E-A947-70E740481C1C}">
                <a14:useLocalDpi xmlns:a14="http://schemas.microsoft.com/office/drawing/2010/main" val="0"/>
              </a:ext>
            </a:extLst>
          </a:blip>
          <a:srcRect t="15229" b="38036"/>
          <a:stretch/>
        </p:blipFill>
        <p:spPr>
          <a:xfrm>
            <a:off x="0" y="0"/>
            <a:ext cx="12192000" cy="1668162"/>
          </a:xfrm>
          <a:prstGeom prst="rect">
            <a:avLst/>
          </a:prstGeom>
        </p:spPr>
      </p:pic>
      <p:sp>
        <p:nvSpPr>
          <p:cNvPr id="3" name="Content Placeholder 2"/>
          <p:cNvSpPr>
            <a:spLocks noGrp="1"/>
          </p:cNvSpPr>
          <p:nvPr>
            <p:ph idx="1"/>
          </p:nvPr>
        </p:nvSpPr>
        <p:spPr>
          <a:xfrm>
            <a:off x="1046748" y="1719858"/>
            <a:ext cx="6899564" cy="5306823"/>
          </a:xfrm>
        </p:spPr>
        <p:txBody>
          <a:bodyPr>
            <a:normAutofit lnSpcReduction="10000"/>
          </a:bodyPr>
          <a:lstStyle/>
          <a:p>
            <a:r>
              <a:rPr lang="en-US" sz="3600" dirty="0"/>
              <a:t>Intro to data</a:t>
            </a:r>
          </a:p>
          <a:p>
            <a:r>
              <a:rPr lang="en-US" sz="3600" dirty="0"/>
              <a:t>Downloading data</a:t>
            </a:r>
          </a:p>
          <a:p>
            <a:r>
              <a:rPr lang="en-US" sz="3600" dirty="0"/>
              <a:t>Cleaning data</a:t>
            </a:r>
          </a:p>
          <a:p>
            <a:r>
              <a:rPr lang="en-US" sz="3600" dirty="0"/>
              <a:t>Georeferencing</a:t>
            </a:r>
          </a:p>
          <a:p>
            <a:pPr lvl="1"/>
            <a:r>
              <a:rPr lang="en-US" dirty="0" err="1"/>
              <a:t>GEOLocate</a:t>
            </a:r>
            <a:endParaRPr lang="en-US" dirty="0"/>
          </a:p>
          <a:p>
            <a:r>
              <a:rPr lang="en-US" sz="3600" dirty="0"/>
              <a:t>Ecological Niche Modeling</a:t>
            </a:r>
          </a:p>
          <a:p>
            <a:pPr lvl="1"/>
            <a:r>
              <a:rPr lang="en-US" dirty="0"/>
              <a:t>Maxent</a:t>
            </a:r>
          </a:p>
          <a:p>
            <a:r>
              <a:rPr lang="en-US" sz="3600" dirty="0"/>
              <a:t>ENM Analysis &amp; Interpretation</a:t>
            </a:r>
          </a:p>
          <a:p>
            <a:r>
              <a:rPr lang="en-US" sz="3600" dirty="0"/>
              <a:t>Uses of collections data</a:t>
            </a:r>
          </a:p>
        </p:txBody>
      </p:sp>
      <p:sp>
        <p:nvSpPr>
          <p:cNvPr id="6" name="Title 1"/>
          <p:cNvSpPr>
            <a:spLocks noGrp="1"/>
          </p:cNvSpPr>
          <p:nvPr>
            <p:ph type="title"/>
          </p:nvPr>
        </p:nvSpPr>
        <p:spPr>
          <a:xfrm>
            <a:off x="1981200" y="274638"/>
            <a:ext cx="8229600" cy="1143000"/>
          </a:xfrm>
        </p:spPr>
        <p:txBody>
          <a:bodyPr/>
          <a:lstStyle/>
          <a:p>
            <a:r>
              <a:rPr lang="en-US" dirty="0">
                <a:solidFill>
                  <a:schemeClr val="accent3">
                    <a:lumMod val="40000"/>
                    <a:lumOff val="60000"/>
                  </a:schemeClr>
                </a:solidFill>
              </a:rPr>
              <a:t>Topics</a:t>
            </a:r>
          </a:p>
        </p:txBody>
      </p:sp>
      <p:sp>
        <p:nvSpPr>
          <p:cNvPr id="2" name="Content Placeholder 2">
            <a:extLst>
              <a:ext uri="{FF2B5EF4-FFF2-40B4-BE49-F238E27FC236}">
                <a16:creationId xmlns:a16="http://schemas.microsoft.com/office/drawing/2014/main" id="{8942B6FF-5C5A-C43C-96D6-51D570E2CA62}"/>
              </a:ext>
            </a:extLst>
          </p:cNvPr>
          <p:cNvSpPr txBox="1">
            <a:spLocks/>
          </p:cNvSpPr>
          <p:nvPr/>
        </p:nvSpPr>
        <p:spPr>
          <a:xfrm>
            <a:off x="7022849" y="1668162"/>
            <a:ext cx="5292436" cy="2860506"/>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3600" dirty="0">
                <a:solidFill>
                  <a:srgbClr val="0432FF"/>
                </a:solidFill>
              </a:rPr>
              <a:t>Discussion/Q&amp;A</a:t>
            </a:r>
          </a:p>
          <a:p>
            <a:r>
              <a:rPr lang="en-US" sz="3600" dirty="0">
                <a:solidFill>
                  <a:srgbClr val="0432FF"/>
                </a:solidFill>
              </a:rPr>
              <a:t>R-based methods</a:t>
            </a:r>
          </a:p>
          <a:p>
            <a:endParaRPr lang="en-US" sz="3600" dirty="0"/>
          </a:p>
        </p:txBody>
      </p:sp>
    </p:spTree>
    <p:extLst>
      <p:ext uri="{BB962C8B-B14F-4D97-AF65-F5344CB8AC3E}">
        <p14:creationId xmlns:p14="http://schemas.microsoft.com/office/powerpoint/2010/main" val="330782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band.jpg">
            <a:extLst>
              <a:ext uri="{FF2B5EF4-FFF2-40B4-BE49-F238E27FC236}">
                <a16:creationId xmlns:a16="http://schemas.microsoft.com/office/drawing/2014/main" id="{FB3F1229-E600-6A4D-9FBC-963188663298}"/>
              </a:ext>
            </a:extLst>
          </p:cNvPr>
          <p:cNvPicPr>
            <a:picLocks noChangeAspect="1"/>
          </p:cNvPicPr>
          <p:nvPr/>
        </p:nvPicPr>
        <p:blipFill rotWithShape="1">
          <a:blip r:embed="rId3">
            <a:extLst>
              <a:ext uri="{28A0092B-C50C-407E-A947-70E740481C1C}">
                <a14:useLocalDpi xmlns:a14="http://schemas.microsoft.com/office/drawing/2010/main" val="0"/>
              </a:ext>
            </a:extLst>
          </a:blip>
          <a:srcRect t="15229" b="38036"/>
          <a:stretch/>
        </p:blipFill>
        <p:spPr>
          <a:xfrm>
            <a:off x="0" y="0"/>
            <a:ext cx="12192000" cy="1668162"/>
          </a:xfrm>
          <a:prstGeom prst="rect">
            <a:avLst/>
          </a:prstGeom>
        </p:spPr>
      </p:pic>
      <p:sp>
        <p:nvSpPr>
          <p:cNvPr id="3" name="Content Placeholder 2"/>
          <p:cNvSpPr>
            <a:spLocks noGrp="1"/>
          </p:cNvSpPr>
          <p:nvPr>
            <p:ph idx="1"/>
          </p:nvPr>
        </p:nvSpPr>
        <p:spPr>
          <a:xfrm>
            <a:off x="217851" y="1673129"/>
            <a:ext cx="9392356" cy="5184871"/>
          </a:xfrm>
        </p:spPr>
        <p:txBody>
          <a:bodyPr>
            <a:normAutofit fontScale="85000" lnSpcReduction="20000"/>
          </a:bodyPr>
          <a:lstStyle/>
          <a:p>
            <a:r>
              <a:rPr lang="en-US" dirty="0"/>
              <a:t>Pam Soltis</a:t>
            </a:r>
          </a:p>
          <a:p>
            <a:r>
              <a:rPr lang="en-US" dirty="0"/>
              <a:t>Makenzie Mabry</a:t>
            </a:r>
          </a:p>
          <a:p>
            <a:r>
              <a:rPr lang="en-US" dirty="0"/>
              <a:t>Shelly Gaynor</a:t>
            </a:r>
          </a:p>
          <a:p>
            <a:r>
              <a:rPr lang="en-US" dirty="0"/>
              <a:t>Sarah Ellen Strickland</a:t>
            </a:r>
          </a:p>
          <a:p>
            <a:r>
              <a:rPr lang="en-US" dirty="0"/>
              <a:t>Sydney </a:t>
            </a:r>
            <a:r>
              <a:rPr lang="en-US" dirty="0" err="1"/>
              <a:t>Barfus</a:t>
            </a:r>
            <a:endParaRPr lang="en-US" dirty="0"/>
          </a:p>
          <a:p>
            <a:r>
              <a:rPr lang="en-US" dirty="0"/>
              <a:t>Sebastian Fernandez</a:t>
            </a:r>
          </a:p>
          <a:p>
            <a:r>
              <a:rPr lang="en-US" dirty="0"/>
              <a:t>Tyler Radtke</a:t>
            </a:r>
          </a:p>
          <a:p>
            <a:r>
              <a:rPr lang="en-US" dirty="0"/>
              <a:t>Elizabeth White</a:t>
            </a:r>
          </a:p>
          <a:p>
            <a:r>
              <a:rPr lang="en-US" dirty="0"/>
              <a:t>JT Miller</a:t>
            </a:r>
          </a:p>
          <a:p>
            <a:r>
              <a:rPr lang="en-US" dirty="0"/>
              <a:t>Doug Soltis</a:t>
            </a:r>
          </a:p>
          <a:p>
            <a:r>
              <a:rPr lang="en-US" dirty="0"/>
              <a:t>Contributions from many previous lab members/colleagues:</a:t>
            </a:r>
          </a:p>
          <a:p>
            <a:pPr lvl="1"/>
            <a:r>
              <a:rPr lang="en-US" sz="2400" dirty="0"/>
              <a:t>Blaine Marchant, Charlotte Germain-Aubrey, Andre Naranjo, Anthony Melton, Tal Kinser, Maria Kinser, Mike </a:t>
            </a:r>
            <a:r>
              <a:rPr lang="en-US" sz="2400" dirty="0" err="1"/>
              <a:t>Belitz</a:t>
            </a:r>
            <a:r>
              <a:rPr lang="en-US" sz="2400" dirty="0"/>
              <a:t>, Rhett </a:t>
            </a:r>
            <a:r>
              <a:rPr lang="en-US" sz="2400" dirty="0" err="1"/>
              <a:t>Rautsaw</a:t>
            </a:r>
            <a:r>
              <a:rPr lang="en-US" sz="2400" dirty="0"/>
              <a:t>, Jo</a:t>
            </a:r>
            <a:r>
              <a:rPr lang="pt-BR" sz="2400" dirty="0" err="1"/>
              <a:t>ão</a:t>
            </a:r>
            <a:r>
              <a:rPr lang="pt-BR" sz="2400" dirty="0"/>
              <a:t> Vidal, Jr.</a:t>
            </a:r>
            <a:endParaRPr lang="en-US" sz="2400" dirty="0"/>
          </a:p>
        </p:txBody>
      </p:sp>
      <p:sp>
        <p:nvSpPr>
          <p:cNvPr id="6" name="Title 1"/>
          <p:cNvSpPr>
            <a:spLocks noGrp="1"/>
          </p:cNvSpPr>
          <p:nvPr>
            <p:ph type="title"/>
          </p:nvPr>
        </p:nvSpPr>
        <p:spPr>
          <a:xfrm>
            <a:off x="1981200" y="274638"/>
            <a:ext cx="8229600" cy="1143000"/>
          </a:xfrm>
        </p:spPr>
        <p:txBody>
          <a:bodyPr/>
          <a:lstStyle/>
          <a:p>
            <a:r>
              <a:rPr lang="en-US" dirty="0">
                <a:solidFill>
                  <a:schemeClr val="accent3">
                    <a:lumMod val="40000"/>
                    <a:lumOff val="60000"/>
                  </a:schemeClr>
                </a:solidFill>
              </a:rPr>
              <a:t>Workshop Leaders</a:t>
            </a:r>
          </a:p>
        </p:txBody>
      </p:sp>
      <p:pic>
        <p:nvPicPr>
          <p:cNvPr id="7" name="Picture 6">
            <a:extLst>
              <a:ext uri="{FF2B5EF4-FFF2-40B4-BE49-F238E27FC236}">
                <a16:creationId xmlns:a16="http://schemas.microsoft.com/office/drawing/2014/main" id="{DD615EE9-D006-D546-A87F-79DFD7B30C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10207" y="2032852"/>
            <a:ext cx="2483157" cy="817625"/>
          </a:xfrm>
          <a:prstGeom prst="rect">
            <a:avLst/>
          </a:prstGeom>
        </p:spPr>
      </p:pic>
      <p:pic>
        <p:nvPicPr>
          <p:cNvPr id="8" name="Picture 7">
            <a:extLst>
              <a:ext uri="{FF2B5EF4-FFF2-40B4-BE49-F238E27FC236}">
                <a16:creationId xmlns:a16="http://schemas.microsoft.com/office/drawing/2014/main" id="{A53B6CCE-F70E-4D45-9665-4198714426C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85654" y="2961572"/>
            <a:ext cx="3107710" cy="570257"/>
          </a:xfrm>
          <a:prstGeom prst="rect">
            <a:avLst/>
          </a:prstGeom>
        </p:spPr>
      </p:pic>
      <p:pic>
        <p:nvPicPr>
          <p:cNvPr id="9" name="Picture 8" descr="Screen shot 2012-07-11 at 7.23.30 AM.png">
            <a:extLst>
              <a:ext uri="{FF2B5EF4-FFF2-40B4-BE49-F238E27FC236}">
                <a16:creationId xmlns:a16="http://schemas.microsoft.com/office/drawing/2014/main" id="{0C412169-FAF0-4B4B-8512-7EE7F47D796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59898" y="3642925"/>
            <a:ext cx="1496396" cy="1019420"/>
          </a:xfrm>
          <a:prstGeom prst="rect">
            <a:avLst/>
          </a:prstGeom>
        </p:spPr>
      </p:pic>
      <p:pic>
        <p:nvPicPr>
          <p:cNvPr id="10" name="Picture 6" descr="https://www.idigbio.org/wiki/_media/idigbio_logo_rgb.png">
            <a:extLst>
              <a:ext uri="{FF2B5EF4-FFF2-40B4-BE49-F238E27FC236}">
                <a16:creationId xmlns:a16="http://schemas.microsoft.com/office/drawing/2014/main" id="{7B246B3A-F076-0E4D-A842-565965EDF4E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57079" y="4825239"/>
            <a:ext cx="3299215" cy="101942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046300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band.jpg">
            <a:extLst>
              <a:ext uri="{FF2B5EF4-FFF2-40B4-BE49-F238E27FC236}">
                <a16:creationId xmlns:a16="http://schemas.microsoft.com/office/drawing/2014/main" id="{FB3F1229-E600-6A4D-9FBC-963188663298}"/>
              </a:ext>
            </a:extLst>
          </p:cNvPr>
          <p:cNvPicPr>
            <a:picLocks noChangeAspect="1"/>
          </p:cNvPicPr>
          <p:nvPr/>
        </p:nvPicPr>
        <p:blipFill rotWithShape="1">
          <a:blip r:embed="rId3">
            <a:extLst>
              <a:ext uri="{28A0092B-C50C-407E-A947-70E740481C1C}">
                <a14:useLocalDpi xmlns:a14="http://schemas.microsoft.com/office/drawing/2010/main" val="0"/>
              </a:ext>
            </a:extLst>
          </a:blip>
          <a:srcRect t="15229" b="38036"/>
          <a:stretch/>
        </p:blipFill>
        <p:spPr>
          <a:xfrm>
            <a:off x="0" y="0"/>
            <a:ext cx="12192000" cy="1668162"/>
          </a:xfrm>
          <a:prstGeom prst="rect">
            <a:avLst/>
          </a:prstGeom>
        </p:spPr>
      </p:pic>
      <p:sp>
        <p:nvSpPr>
          <p:cNvPr id="3" name="Content Placeholder 2"/>
          <p:cNvSpPr>
            <a:spLocks noGrp="1"/>
          </p:cNvSpPr>
          <p:nvPr>
            <p:ph idx="1"/>
          </p:nvPr>
        </p:nvSpPr>
        <p:spPr>
          <a:xfrm>
            <a:off x="217852" y="1785944"/>
            <a:ext cx="8767802" cy="5072055"/>
          </a:xfrm>
        </p:spPr>
        <p:txBody>
          <a:bodyPr>
            <a:normAutofit/>
          </a:bodyPr>
          <a:lstStyle/>
          <a:p>
            <a:r>
              <a:rPr lang="en-US" dirty="0" err="1"/>
              <a:t>HiPerGator</a:t>
            </a:r>
            <a:r>
              <a:rPr lang="en-US" dirty="0"/>
              <a:t> – UF’s supercomputer</a:t>
            </a:r>
          </a:p>
          <a:p>
            <a:r>
              <a:rPr lang="en-US" dirty="0"/>
              <a:t>GitHub repository</a:t>
            </a:r>
          </a:p>
          <a:p>
            <a:pPr lvl="1"/>
            <a:r>
              <a:rPr lang="en-US" dirty="0"/>
              <a:t>data</a:t>
            </a:r>
          </a:p>
          <a:p>
            <a:pPr lvl="1"/>
            <a:r>
              <a:rPr lang="en-US" dirty="0"/>
              <a:t>scripts</a:t>
            </a:r>
          </a:p>
          <a:p>
            <a:pPr lvl="1"/>
            <a:r>
              <a:rPr lang="en-US" dirty="0"/>
              <a:t>presentations </a:t>
            </a:r>
          </a:p>
          <a:p>
            <a:r>
              <a:rPr lang="en-US" dirty="0"/>
              <a:t>Workshop evaluation survey</a:t>
            </a:r>
          </a:p>
          <a:p>
            <a:pPr lvl="1"/>
            <a:r>
              <a:rPr lang="en-US" dirty="0"/>
              <a:t>by email</a:t>
            </a:r>
          </a:p>
          <a:p>
            <a:r>
              <a:rPr lang="en-US" dirty="0"/>
              <a:t>Pace/breaks</a:t>
            </a:r>
          </a:p>
        </p:txBody>
      </p:sp>
      <p:sp>
        <p:nvSpPr>
          <p:cNvPr id="6" name="Title 1"/>
          <p:cNvSpPr>
            <a:spLocks noGrp="1"/>
          </p:cNvSpPr>
          <p:nvPr>
            <p:ph type="title"/>
          </p:nvPr>
        </p:nvSpPr>
        <p:spPr>
          <a:xfrm>
            <a:off x="1981200" y="274638"/>
            <a:ext cx="8229600" cy="1143000"/>
          </a:xfrm>
        </p:spPr>
        <p:txBody>
          <a:bodyPr/>
          <a:lstStyle/>
          <a:p>
            <a:r>
              <a:rPr lang="en-US" dirty="0">
                <a:solidFill>
                  <a:schemeClr val="accent3">
                    <a:lumMod val="40000"/>
                    <a:lumOff val="60000"/>
                  </a:schemeClr>
                </a:solidFill>
              </a:rPr>
              <a:t>Logistics</a:t>
            </a:r>
          </a:p>
        </p:txBody>
      </p:sp>
    </p:spTree>
    <p:extLst>
      <p:ext uri="{BB962C8B-B14F-4D97-AF65-F5344CB8AC3E}">
        <p14:creationId xmlns:p14="http://schemas.microsoft.com/office/powerpoint/2010/main" val="6087838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3" descr="139652a1-sized.jpg">
            <a:extLst>
              <a:ext uri="{FF2B5EF4-FFF2-40B4-BE49-F238E27FC236}">
                <a16:creationId xmlns:a16="http://schemas.microsoft.com/office/drawing/2014/main" id="{1D4B6499-65F7-2E48-BB44-662088AF622D}"/>
              </a:ext>
            </a:extLst>
          </p:cNvPr>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rot="1208738">
            <a:off x="7644057" y="978250"/>
            <a:ext cx="3609641" cy="52026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a:extLst>
              <a:ext uri="{FF2B5EF4-FFF2-40B4-BE49-F238E27FC236}">
                <a16:creationId xmlns:a16="http://schemas.microsoft.com/office/drawing/2014/main" id="{6686E5AE-C53C-0543-BA90-BFDFE09D99B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802239" y="548045"/>
            <a:ext cx="4235015" cy="4992368"/>
          </a:xfrm>
          <a:prstGeom prst="rect">
            <a:avLst/>
          </a:prstGeom>
        </p:spPr>
      </p:pic>
      <p:pic>
        <p:nvPicPr>
          <p:cNvPr id="9" name="Picture 8" descr="magnolia.jpg">
            <a:extLst>
              <a:ext uri="{FF2B5EF4-FFF2-40B4-BE49-F238E27FC236}">
                <a16:creationId xmlns:a16="http://schemas.microsoft.com/office/drawing/2014/main" id="{7EAF9EC0-14C2-DA41-9A97-537726B6194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rot="20086107">
            <a:off x="1068470" y="1115906"/>
            <a:ext cx="3779833" cy="4984287"/>
          </a:xfrm>
          <a:prstGeom prst="rect">
            <a:avLst/>
          </a:prstGeom>
        </p:spPr>
      </p:pic>
    </p:spTree>
    <p:extLst>
      <p:ext uri="{BB962C8B-B14F-4D97-AF65-F5344CB8AC3E}">
        <p14:creationId xmlns:p14="http://schemas.microsoft.com/office/powerpoint/2010/main" val="600283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70581" y="3107001"/>
            <a:ext cx="6842760" cy="3750999"/>
          </a:xfrm>
          <a:prstGeom prst="rect">
            <a:avLst/>
          </a:prstGeom>
        </p:spPr>
      </p:pic>
      <p:pic>
        <p:nvPicPr>
          <p:cNvPr id="15" name="Picture 1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983" y="1298576"/>
            <a:ext cx="6309937" cy="2839471"/>
          </a:xfrm>
          <a:prstGeom prst="rect">
            <a:avLst/>
          </a:prstGeom>
        </p:spPr>
      </p:pic>
      <p:sp>
        <p:nvSpPr>
          <p:cNvPr id="7" name="TextBox 6"/>
          <p:cNvSpPr txBox="1"/>
          <p:nvPr/>
        </p:nvSpPr>
        <p:spPr>
          <a:xfrm>
            <a:off x="6315920" y="1769775"/>
            <a:ext cx="4352081" cy="954107"/>
          </a:xfrm>
          <a:prstGeom prst="rect">
            <a:avLst/>
          </a:prstGeom>
          <a:noFill/>
        </p:spPr>
        <p:txBody>
          <a:bodyPr wrap="square" rtlCol="0">
            <a:spAutoFit/>
          </a:bodyPr>
          <a:lstStyle/>
          <a:p>
            <a:r>
              <a:rPr lang="en-US" sz="2800" dirty="0"/>
              <a:t>3,400 herbaria</a:t>
            </a:r>
          </a:p>
          <a:p>
            <a:r>
              <a:rPr lang="en-US" sz="2800" dirty="0"/>
              <a:t>400,000,000 specimens!</a:t>
            </a:r>
          </a:p>
        </p:txBody>
      </p:sp>
      <p:sp>
        <p:nvSpPr>
          <p:cNvPr id="9" name="Rectangle 8">
            <a:extLst>
              <a:ext uri="{FF2B5EF4-FFF2-40B4-BE49-F238E27FC236}">
                <a16:creationId xmlns:a16="http://schemas.microsoft.com/office/drawing/2014/main" id="{EBD7AFEE-A603-354C-BA40-B37F8AE47ED7}"/>
              </a:ext>
            </a:extLst>
          </p:cNvPr>
          <p:cNvSpPr/>
          <p:nvPr/>
        </p:nvSpPr>
        <p:spPr>
          <a:xfrm>
            <a:off x="0" y="0"/>
            <a:ext cx="12192000" cy="1286359"/>
          </a:xfrm>
          <a:prstGeom prst="rect">
            <a:avLst/>
          </a:prstGeom>
          <a:solidFill>
            <a:srgbClr val="3493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t>   Herbaria Worldwide</a:t>
            </a:r>
          </a:p>
        </p:txBody>
      </p:sp>
    </p:spTree>
    <p:extLst>
      <p:ext uri="{BB962C8B-B14F-4D97-AF65-F5344CB8AC3E}">
        <p14:creationId xmlns:p14="http://schemas.microsoft.com/office/powerpoint/2010/main" val="27889798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3"/>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6669809" y="3316543"/>
            <a:ext cx="5145195" cy="340840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12" name="Picture 2"/>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376756" y="1384612"/>
            <a:ext cx="6028303" cy="3406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13" name="TextBox 12"/>
          <p:cNvSpPr txBox="1"/>
          <p:nvPr/>
        </p:nvSpPr>
        <p:spPr>
          <a:xfrm>
            <a:off x="0" y="4844696"/>
            <a:ext cx="4208788" cy="2062103"/>
          </a:xfrm>
          <a:prstGeom prst="rect">
            <a:avLst/>
          </a:prstGeom>
          <a:noFill/>
        </p:spPr>
        <p:txBody>
          <a:bodyPr wrap="square" rtlCol="0">
            <a:spAutoFit/>
          </a:bodyPr>
          <a:lstStyle/>
          <a:p>
            <a:pPr algn="ctr" defTabSz="914377"/>
            <a:r>
              <a:rPr lang="en-US" sz="3200" dirty="0">
                <a:solidFill>
                  <a:prstClr val="black"/>
                </a:solidFill>
                <a:latin typeface="Calibri"/>
              </a:rPr>
              <a:t>1-2 billion specimens </a:t>
            </a:r>
          </a:p>
          <a:p>
            <a:pPr algn="ctr" defTabSz="914377"/>
            <a:r>
              <a:rPr lang="en-US" sz="3200" dirty="0">
                <a:solidFill>
                  <a:prstClr val="black"/>
                </a:solidFill>
                <a:latin typeface="Calibri"/>
              </a:rPr>
              <a:t>in the US</a:t>
            </a:r>
          </a:p>
          <a:p>
            <a:pPr algn="ctr" defTabSz="914377"/>
            <a:r>
              <a:rPr lang="en-US" sz="3200" dirty="0">
                <a:solidFill>
                  <a:prstClr val="black"/>
                </a:solidFill>
                <a:latin typeface="Calibri"/>
              </a:rPr>
              <a:t>3-4 billion specimens worldwide</a:t>
            </a:r>
          </a:p>
        </p:txBody>
      </p:sp>
      <p:sp>
        <p:nvSpPr>
          <p:cNvPr id="14" name="TextBox 13"/>
          <p:cNvSpPr txBox="1"/>
          <p:nvPr/>
        </p:nvSpPr>
        <p:spPr>
          <a:xfrm>
            <a:off x="6669809" y="1518340"/>
            <a:ext cx="5145193" cy="1569660"/>
          </a:xfrm>
          <a:prstGeom prst="rect">
            <a:avLst/>
          </a:prstGeom>
          <a:noFill/>
        </p:spPr>
        <p:txBody>
          <a:bodyPr wrap="square" rtlCol="0">
            <a:spAutoFit/>
          </a:bodyPr>
          <a:lstStyle/>
          <a:p>
            <a:pPr algn="ctr" defTabSz="914377"/>
            <a:r>
              <a:rPr lang="en-US" sz="3200" dirty="0">
                <a:solidFill>
                  <a:prstClr val="black"/>
                </a:solidFill>
                <a:latin typeface="Calibri"/>
              </a:rPr>
              <a:t>~1600 natural history collections in the US, thousands in the world</a:t>
            </a:r>
          </a:p>
        </p:txBody>
      </p:sp>
      <p:sp>
        <p:nvSpPr>
          <p:cNvPr id="2" name="TextBox 1"/>
          <p:cNvSpPr txBox="1"/>
          <p:nvPr/>
        </p:nvSpPr>
        <p:spPr>
          <a:xfrm>
            <a:off x="4740595" y="6385436"/>
            <a:ext cx="1840568" cy="487954"/>
          </a:xfrm>
          <a:prstGeom prst="rect">
            <a:avLst/>
          </a:prstGeom>
          <a:noFill/>
        </p:spPr>
        <p:txBody>
          <a:bodyPr wrap="none" rtlCol="0">
            <a:spAutoFit/>
          </a:bodyPr>
          <a:lstStyle/>
          <a:p>
            <a:pPr defTabSz="914377"/>
            <a:r>
              <a:rPr lang="en-US" sz="2571" dirty="0">
                <a:solidFill>
                  <a:prstClr val="black"/>
                </a:solidFill>
                <a:latin typeface="Calibri" panose="020F0502020204030204"/>
              </a:rPr>
              <a:t>Smithsonian</a:t>
            </a:r>
          </a:p>
        </p:txBody>
      </p:sp>
      <p:sp>
        <p:nvSpPr>
          <p:cNvPr id="15" name="Rectangle 14">
            <a:extLst>
              <a:ext uri="{FF2B5EF4-FFF2-40B4-BE49-F238E27FC236}">
                <a16:creationId xmlns:a16="http://schemas.microsoft.com/office/drawing/2014/main" id="{87AAF589-6CE1-6343-8D6D-063341A50112}"/>
              </a:ext>
            </a:extLst>
          </p:cNvPr>
          <p:cNvSpPr/>
          <p:nvPr/>
        </p:nvSpPr>
        <p:spPr>
          <a:xfrm>
            <a:off x="0" y="0"/>
            <a:ext cx="12192000" cy="1286359"/>
          </a:xfrm>
          <a:prstGeom prst="rect">
            <a:avLst/>
          </a:prstGeom>
          <a:solidFill>
            <a:srgbClr val="3493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t>   Natural History Collections</a:t>
            </a:r>
          </a:p>
        </p:txBody>
      </p:sp>
    </p:spTree>
    <p:extLst>
      <p:ext uri="{BB962C8B-B14F-4D97-AF65-F5344CB8AC3E}">
        <p14:creationId xmlns:p14="http://schemas.microsoft.com/office/powerpoint/2010/main" val="824712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p:cNvSpPr txBox="1">
            <a:spLocks/>
          </p:cNvSpPr>
          <p:nvPr/>
        </p:nvSpPr>
        <p:spPr>
          <a:xfrm>
            <a:off x="1192550" y="1345406"/>
            <a:ext cx="8229600" cy="4700588"/>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2800" kern="1200">
                <a:solidFill>
                  <a:schemeClr val="tx1"/>
                </a:solidFill>
                <a:latin typeface="Cambria"/>
                <a:ea typeface="+mn-ea"/>
                <a:cs typeface="Cambria"/>
              </a:defRPr>
            </a:lvl2pPr>
            <a:lvl3pPr marL="1143000" indent="-228600" algn="l" defTabSz="457200" rtl="0" eaLnBrk="1" latinLnBrk="0" hangingPunct="1">
              <a:spcBef>
                <a:spcPct val="20000"/>
              </a:spcBef>
              <a:buFont typeface="Arial"/>
              <a:buChar char="•"/>
              <a:defRPr sz="2400" kern="1200">
                <a:solidFill>
                  <a:schemeClr val="tx1"/>
                </a:solidFill>
                <a:latin typeface="Cambria"/>
                <a:ea typeface="+mn-ea"/>
                <a:cs typeface="Cambria"/>
              </a:defRPr>
            </a:lvl3pPr>
            <a:lvl4pPr marL="1600200" indent="-228600" algn="l" defTabSz="457200" rtl="0" eaLnBrk="1" latinLnBrk="0" hangingPunct="1">
              <a:spcBef>
                <a:spcPct val="20000"/>
              </a:spcBef>
              <a:buFont typeface="Arial"/>
              <a:buChar char="–"/>
              <a:defRPr sz="2000" kern="1200">
                <a:solidFill>
                  <a:schemeClr val="tx1"/>
                </a:solidFill>
                <a:latin typeface="Cambria"/>
                <a:ea typeface="+mn-ea"/>
                <a:cs typeface="Cambria"/>
              </a:defRPr>
            </a:lvl4pPr>
            <a:lvl5pPr marL="2057400" indent="-228600" algn="l" defTabSz="457200" rtl="0" eaLnBrk="1" latinLnBrk="0" hangingPunct="1">
              <a:spcBef>
                <a:spcPct val="20000"/>
              </a:spcBef>
              <a:buFont typeface="Arial"/>
              <a:buChar char="»"/>
              <a:defRPr sz="2000" kern="1200">
                <a:solidFill>
                  <a:schemeClr val="tx1"/>
                </a:solidFill>
                <a:latin typeface="Cambria"/>
                <a:ea typeface="+mn-ea"/>
                <a:cs typeface="Cambri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dirty="0">
                <a:solidFill>
                  <a:prstClr val="black"/>
                </a:solidFill>
                <a:latin typeface="Calibri"/>
              </a:rPr>
              <a:t>Scientific name – </a:t>
            </a:r>
          </a:p>
          <a:p>
            <a:pPr marL="0" indent="0">
              <a:buNone/>
              <a:defRPr/>
            </a:pPr>
            <a:r>
              <a:rPr lang="en-US" dirty="0">
                <a:solidFill>
                  <a:prstClr val="black"/>
                </a:solidFill>
                <a:latin typeface="Calibri"/>
              </a:rPr>
              <a:t>	including authority</a:t>
            </a:r>
          </a:p>
          <a:p>
            <a:pPr>
              <a:defRPr/>
            </a:pPr>
            <a:r>
              <a:rPr lang="en-US" dirty="0">
                <a:solidFill>
                  <a:prstClr val="black"/>
                </a:solidFill>
                <a:latin typeface="Calibri"/>
              </a:rPr>
              <a:t>Date</a:t>
            </a:r>
          </a:p>
          <a:p>
            <a:pPr>
              <a:defRPr/>
            </a:pPr>
            <a:r>
              <a:rPr lang="en-US" dirty="0">
                <a:solidFill>
                  <a:prstClr val="black"/>
                </a:solidFill>
                <a:latin typeface="Calibri"/>
              </a:rPr>
              <a:t>Collector</a:t>
            </a:r>
          </a:p>
          <a:p>
            <a:pPr>
              <a:defRPr/>
            </a:pPr>
            <a:r>
              <a:rPr lang="en-US" dirty="0">
                <a:solidFill>
                  <a:prstClr val="black"/>
                </a:solidFill>
                <a:latin typeface="Calibri"/>
              </a:rPr>
              <a:t>Location – state, county, </a:t>
            </a:r>
          </a:p>
          <a:p>
            <a:pPr marL="0" indent="0">
              <a:buNone/>
              <a:defRPr/>
            </a:pPr>
            <a:r>
              <a:rPr lang="en-US" dirty="0">
                <a:solidFill>
                  <a:prstClr val="black"/>
                </a:solidFill>
                <a:latin typeface="Calibri"/>
              </a:rPr>
              <a:t>	specific site, </a:t>
            </a:r>
          </a:p>
          <a:p>
            <a:pPr marL="0" indent="0">
              <a:buNone/>
              <a:defRPr/>
            </a:pPr>
            <a:r>
              <a:rPr lang="en-US" dirty="0">
                <a:solidFill>
                  <a:prstClr val="black"/>
                </a:solidFill>
                <a:latin typeface="Calibri"/>
              </a:rPr>
              <a:t>	GPS coordinates</a:t>
            </a:r>
          </a:p>
          <a:p>
            <a:pPr>
              <a:defRPr/>
            </a:pPr>
            <a:r>
              <a:rPr lang="en-US" dirty="0">
                <a:solidFill>
                  <a:prstClr val="black"/>
                </a:solidFill>
                <a:latin typeface="Calibri"/>
              </a:rPr>
              <a:t>Associated species</a:t>
            </a:r>
          </a:p>
          <a:p>
            <a:pPr>
              <a:defRPr/>
            </a:pPr>
            <a:r>
              <a:rPr lang="en-US" dirty="0">
                <a:solidFill>
                  <a:prstClr val="black"/>
                </a:solidFill>
                <a:latin typeface="Calibri"/>
              </a:rPr>
              <a:t>Notes</a:t>
            </a:r>
          </a:p>
          <a:p>
            <a:pPr>
              <a:defRPr/>
            </a:pPr>
            <a:endParaRPr lang="en-US" dirty="0">
              <a:solidFill>
                <a:prstClr val="black"/>
              </a:solidFill>
              <a:latin typeface="Calibri"/>
            </a:endParaRPr>
          </a:p>
        </p:txBody>
      </p:sp>
      <p:pic>
        <p:nvPicPr>
          <p:cNvPr id="10" name="Picture 3" descr="139652a1-sized.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6808296" y="1345406"/>
            <a:ext cx="3686486" cy="53134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1" name="Oval 6"/>
          <p:cNvSpPr>
            <a:spLocks noChangeArrowheads="1"/>
          </p:cNvSpPr>
          <p:nvPr/>
        </p:nvSpPr>
        <p:spPr bwMode="auto">
          <a:xfrm>
            <a:off x="8808327" y="5430043"/>
            <a:ext cx="1728788" cy="1354137"/>
          </a:xfrm>
          <a:prstGeom prst="ellipse">
            <a:avLst/>
          </a:prstGeom>
          <a:noFill/>
          <a:ln w="57150">
            <a:solidFill>
              <a:srgbClr val="FF0000"/>
            </a:solidFill>
            <a:round/>
            <a:headEnd/>
            <a:tailEnd/>
          </a:ln>
          <a:extLst>
            <a:ext uri="{909E8E84-426E-40dd-AFC4-6F175D3DCCD1}">
              <a14:hiddenFill xmlns=""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2400">
              <a:solidFill>
                <a:srgbClr val="000000"/>
              </a:solidFill>
              <a:latin typeface="Arial" charset="0"/>
              <a:ea typeface="ＭＳ Ｐゴシック" charset="0"/>
              <a:cs typeface="ＭＳ Ｐゴシック" charset="0"/>
            </a:endParaRPr>
          </a:p>
        </p:txBody>
      </p:sp>
      <p:sp>
        <p:nvSpPr>
          <p:cNvPr id="6" name="Rectangle 5">
            <a:extLst>
              <a:ext uri="{FF2B5EF4-FFF2-40B4-BE49-F238E27FC236}">
                <a16:creationId xmlns:a16="http://schemas.microsoft.com/office/drawing/2014/main" id="{E3B91B3A-75A8-C84D-8CBC-2BE90C49E648}"/>
              </a:ext>
            </a:extLst>
          </p:cNvPr>
          <p:cNvSpPr/>
          <p:nvPr/>
        </p:nvSpPr>
        <p:spPr>
          <a:xfrm>
            <a:off x="0" y="0"/>
            <a:ext cx="12192000" cy="1286359"/>
          </a:xfrm>
          <a:prstGeom prst="rect">
            <a:avLst/>
          </a:prstGeom>
          <a:solidFill>
            <a:srgbClr val="3493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t>   Digitization:  Data and Images</a:t>
            </a:r>
          </a:p>
        </p:txBody>
      </p:sp>
    </p:spTree>
    <p:extLst>
      <p:ext uri="{BB962C8B-B14F-4D97-AF65-F5344CB8AC3E}">
        <p14:creationId xmlns:p14="http://schemas.microsoft.com/office/powerpoint/2010/main" val="3917227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descr="139652a1-sized.jp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7192975" y="1345405"/>
            <a:ext cx="3686486" cy="53134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1" name="Oval 6"/>
          <p:cNvSpPr>
            <a:spLocks noChangeArrowheads="1"/>
          </p:cNvSpPr>
          <p:nvPr/>
        </p:nvSpPr>
        <p:spPr bwMode="auto">
          <a:xfrm>
            <a:off x="9193006" y="5430042"/>
            <a:ext cx="1728788" cy="1354137"/>
          </a:xfrm>
          <a:prstGeom prst="ellipse">
            <a:avLst/>
          </a:prstGeom>
          <a:noFill/>
          <a:ln w="57150">
            <a:solidFill>
              <a:srgbClr val="FF0000"/>
            </a:solidFill>
            <a:round/>
            <a:headEnd/>
            <a:tailEnd/>
          </a:ln>
          <a:extLst>
            <a:ext uri="{909E8E84-426E-40dd-AFC4-6F175D3DCCD1}">
              <a14:hiddenFill xmlns="" xmlns:a14="http://schemas.microsoft.com/office/drawing/2010/main">
                <a:solidFill>
                  <a:srgbClr val="FFFFFF"/>
                </a:solidFill>
              </a14:hiddenFill>
            </a:ext>
          </a:extLst>
        </p:spPr>
        <p:txBody>
          <a:bodyPr/>
          <a:lstStyle/>
          <a:p>
            <a:pPr eaLnBrk="0" fontAlgn="base" hangingPunct="0">
              <a:spcBef>
                <a:spcPct val="0"/>
              </a:spcBef>
              <a:spcAft>
                <a:spcPct val="0"/>
              </a:spcAft>
            </a:pPr>
            <a:endParaRPr lang="en-US" sz="2400">
              <a:solidFill>
                <a:srgbClr val="000000"/>
              </a:solidFill>
              <a:latin typeface="Arial" charset="0"/>
              <a:ea typeface="ＭＳ Ｐゴシック" charset="0"/>
              <a:cs typeface="ＭＳ Ｐゴシック" charset="0"/>
            </a:endParaRPr>
          </a:p>
        </p:txBody>
      </p:sp>
      <p:sp>
        <p:nvSpPr>
          <p:cNvPr id="6" name="Rectangle 5">
            <a:extLst>
              <a:ext uri="{FF2B5EF4-FFF2-40B4-BE49-F238E27FC236}">
                <a16:creationId xmlns:a16="http://schemas.microsoft.com/office/drawing/2014/main" id="{E3B91B3A-75A8-C84D-8CBC-2BE90C49E648}"/>
              </a:ext>
            </a:extLst>
          </p:cNvPr>
          <p:cNvSpPr/>
          <p:nvPr/>
        </p:nvSpPr>
        <p:spPr>
          <a:xfrm>
            <a:off x="0" y="0"/>
            <a:ext cx="12192000" cy="1286359"/>
          </a:xfrm>
          <a:prstGeom prst="rect">
            <a:avLst/>
          </a:prstGeom>
          <a:solidFill>
            <a:srgbClr val="3493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dirty="0"/>
              <a:t>   Digitization:  Data and Images</a:t>
            </a:r>
          </a:p>
        </p:txBody>
      </p:sp>
      <p:pic>
        <p:nvPicPr>
          <p:cNvPr id="7" name="Picture 6" descr="paleo.jpg">
            <a:extLst>
              <a:ext uri="{FF2B5EF4-FFF2-40B4-BE49-F238E27FC236}">
                <a16:creationId xmlns:a16="http://schemas.microsoft.com/office/drawing/2014/main" id="{2DC9FEE4-3A94-544B-8B71-BE4E630114DF}"/>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3327970" y="1539530"/>
            <a:ext cx="3406188" cy="2606850"/>
          </a:xfrm>
          <a:prstGeom prst="rect">
            <a:avLst/>
          </a:prstGeom>
        </p:spPr>
      </p:pic>
      <p:pic>
        <p:nvPicPr>
          <p:cNvPr id="8" name="Picture 7" descr="3D.jpg">
            <a:extLst>
              <a:ext uri="{FF2B5EF4-FFF2-40B4-BE49-F238E27FC236}">
                <a16:creationId xmlns:a16="http://schemas.microsoft.com/office/drawing/2014/main" id="{E4395D76-DF8D-AE49-874E-D729E46CB8A5}"/>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457200" y="2265142"/>
            <a:ext cx="3576444" cy="2323845"/>
          </a:xfrm>
          <a:prstGeom prst="rect">
            <a:avLst/>
          </a:prstGeom>
        </p:spPr>
      </p:pic>
      <p:pic>
        <p:nvPicPr>
          <p:cNvPr id="12" name="Picture 11">
            <a:extLst>
              <a:ext uri="{FF2B5EF4-FFF2-40B4-BE49-F238E27FC236}">
                <a16:creationId xmlns:a16="http://schemas.microsoft.com/office/drawing/2014/main" id="{9186DD62-DF10-564F-AA0E-46A09F90F21D}"/>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984162" y="4002131"/>
            <a:ext cx="3681851" cy="2709650"/>
          </a:xfrm>
          <a:prstGeom prst="rect">
            <a:avLst/>
          </a:prstGeom>
        </p:spPr>
      </p:pic>
    </p:spTree>
    <p:extLst>
      <p:ext uri="{BB962C8B-B14F-4D97-AF65-F5344CB8AC3E}">
        <p14:creationId xmlns:p14="http://schemas.microsoft.com/office/powerpoint/2010/main" val="30387925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1481</TotalTime>
  <Words>903</Words>
  <Application>Microsoft Macintosh PowerPoint</Application>
  <PresentationFormat>Widescreen</PresentationFormat>
  <Paragraphs>132</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Times New Roman</vt:lpstr>
      <vt:lpstr>Office Theme</vt:lpstr>
      <vt:lpstr>  Using Digitized Herbarium Data in Research:   Applications for Exploration,  Taxonomy, and Ecology </vt:lpstr>
      <vt:lpstr>Topics</vt:lpstr>
      <vt:lpstr>Workshop Leaders</vt:lpstr>
      <vt:lpstr>Logistics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Overview of Day’s Activities</vt:lpstr>
      <vt:lpstr>Overview of Day’s Activities</vt:lpstr>
    </vt:vector>
  </TitlesOfParts>
  <Company>University of Florida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Biodiversity and Climate Change</dc:title>
  <dc:creator>Pam Soltis</dc:creator>
  <cp:lastModifiedBy>Soltis,Pamela S</cp:lastModifiedBy>
  <cp:revision>245</cp:revision>
  <dcterms:created xsi:type="dcterms:W3CDTF">2014-07-02T03:39:48Z</dcterms:created>
  <dcterms:modified xsi:type="dcterms:W3CDTF">2025-07-27T06:38:59Z</dcterms:modified>
</cp:coreProperties>
</file>

<file path=docProps/thumbnail.jpeg>
</file>